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cherus Grotesque" panose="020B0604020202020204" charset="0"/>
      <p:regular r:id="rId25"/>
    </p:embeddedFont>
    <p:embeddedFont>
      <p:font typeface="Alata" panose="020B0604020202020204" charset="0"/>
      <p:regular r:id="rId26"/>
    </p:embeddedFont>
    <p:embeddedFont>
      <p:font typeface="Bayan Bold" panose="020B0604020202020204" charset="-78"/>
      <p:regular r:id="rId27"/>
    </p:embeddedFont>
    <p:embeddedFont>
      <p:font typeface="Bayan Bold Bold" panose="020B0604020202020204" charset="-78"/>
      <p:regular r:id="rId28"/>
    </p:embeddedFont>
    <p:embeddedFont>
      <p:font typeface="Bayan Thin" panose="020B0604020202020204" charset="-78"/>
      <p:regular r:id="rId29"/>
    </p:embeddedFont>
    <p:embeddedFont>
      <p:font typeface="Bayan Thin Bold" panose="020B0604020202020204" charset="-78"/>
      <p:regular r:id="rId30"/>
    </p:embeddedFont>
    <p:embeddedFont>
      <p:font typeface="Calibri" panose="020F0502020204030204" pitchFamily="34" charset="0"/>
      <p:regular r:id="rId31"/>
      <p:bold r:id="rId32"/>
      <p:italic r:id="rId33"/>
      <p:boldItalic r:id="rId34"/>
    </p:embeddedFont>
    <p:embeddedFont>
      <p:font typeface="Cerebri" panose="020B0604020202020204" charset="0"/>
      <p:regular r:id="rId35"/>
    </p:embeddedFont>
    <p:embeddedFont>
      <p:font typeface="Code Pro" panose="020B0604020202020204" charset="0"/>
      <p:regular r:id="rId36"/>
    </p:embeddedFont>
    <p:embeddedFont>
      <p:font typeface="Montserrat" panose="020B0604020202020204" charset="0"/>
      <p:regular r:id="rId37"/>
    </p:embeddedFont>
    <p:embeddedFont>
      <p:font typeface="Montserrat Bold" panose="020B0604020202020204" charset="0"/>
      <p:regular r:id="rId38"/>
    </p:embeddedFont>
    <p:embeddedFont>
      <p:font typeface="Open Sans" panose="020B0604020202020204" charset="0"/>
      <p:regular r:id="rId39"/>
    </p:embeddedFont>
    <p:embeddedFont>
      <p:font typeface="Open Sans Extra Bold" panose="020B0604020202020204" charset="0"/>
      <p:regular r:id="rId40"/>
    </p:embeddedFont>
    <p:embeddedFont>
      <p:font typeface="Open Sans Light" panose="020B0604020202020204" charset="0"/>
      <p:regular r:id="rId41"/>
    </p:embeddedFont>
    <p:embeddedFont>
      <p:font typeface="Open Sans Light Italics" panose="020B0604020202020204" charset="0"/>
      <p:regular r:id="rId42"/>
    </p:embeddedFont>
    <p:embeddedFont>
      <p:font typeface="Roboto" panose="020B0604020202020204" charset="0"/>
      <p:regular r:id="rId43"/>
    </p:embeddedFont>
    <p:embeddedFont>
      <p:font typeface="Roboto Bold" panose="020B0604020202020204" charset="0"/>
      <p:regular r:id="rId44"/>
    </p:embeddedFont>
    <p:embeddedFont>
      <p:font typeface="Roboto Italic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kelompok 2, | kami mendefenisikan kelompok wilayah ini | sebagai kelompok yang belum optimal dalam kinerja pencegahan korupsi secara keseluruhan| Pada kelompok 2, | terdapat permasalahan optimalisasi | dalam hal realisasi LHKPN, |Manajemen Aset Daerah, |dan Manajemen ASN nya.</a:t>
            </a:r>
          </a:p>
          <a:p>
            <a:pPr lvl="0"/>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Dan Kelompok 3 |merupakan kelompok wilayah yang kami defenisiikan | sudah optimal dalam kinerja pencegahan korupsi |jika ditinjau dari upaya pencegahan korupsinya |dibandingkan dua kelompok lain. |Namun, |kelompok 3 masih kurang optimal dalam hal | manajemen ASN |dan APIP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Berikut merupakan | peta sebaran provinsi di Indonesia | berdasarkan kelompok dengan persamaan kinerja pencegahan korupsinya | </a:t>
            </a:r>
          </a:p>
          <a:p>
            <a:pPr lvl="0"/>
            <a:r>
              <a:rPr lang="en-US"/>
              <a:t>-----------------------------------------</a:t>
            </a:r>
          </a:p>
          <a:p>
            <a:pPr lvl="0"/>
            <a:r>
              <a:rPr lang="en-US"/>
              <a:t>Pada peta | dapat dilihat bahwa | sebagian besar wilayah jawa | dan beberapa bagian wilayah di pulau sumatera dan sulawesi |termasuk ke kelompok 3</a:t>
            </a:r>
          </a:p>
          <a:p>
            <a:pPr lvl="0"/>
            <a:r>
              <a:rPr lang="en-US"/>
              <a:t>yang masih kurang optimal |dalam hal realisasi LHKPN, |manajemen ASN |dan APIP. |Sedangkan | wilayah tengah dan timur Indonesia | bisa dikatakan secara keseluhan |masih banyak yang belum optimal dalam kinerja </a:t>
            </a:r>
          </a:p>
          <a:p>
            <a:pPr lvl="0"/>
            <a:r>
              <a:rPr lang="en-US"/>
              <a:t>pencegahan korupsinya | ditinjau dari penggunaan kebijakan pelaporan gratifikasi, | LHKPN |dan delapan area intervensinya.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Kesimpulan yang kami dapatkan setelah melakukan analisis adalah</a:t>
            </a:r>
          </a:p>
          <a:p>
            <a:pPr lvl="0"/>
            <a:endParaRPr lang="en-US"/>
          </a:p>
          <a:p>
            <a:pPr lvl="0"/>
            <a:r>
              <a:rPr lang="en-US"/>
              <a:t>(baca slide)</a:t>
            </a:r>
          </a:p>
          <a:p>
            <a:pPr lvl="0"/>
            <a:endParaRPr lang="en-US"/>
          </a:p>
          <a:p>
            <a:pPr lvl="0"/>
            <a:r>
              <a:rPr lang="en-US"/>
              <a:t>Kelompok 1, yang menurut kami sudah cukup optimal dari 2 kelompok lain, namun masih terdapat beberapa aspek yang harus dioptimalkan yaitu (baca slide)</a:t>
            </a:r>
          </a:p>
          <a:p>
            <a:pPr lvl="0"/>
            <a:endParaRPr lang="en-US"/>
          </a:p>
          <a:p>
            <a:pPr lvl="0"/>
            <a:r>
              <a:rPr lang="en-US"/>
              <a:t>Kelompok 2, yang menurut kami belum optimal dari 2 kelompok lain, dimana terdapat beberapa aspek yang harus dioptimalkan yaitu (baca slide)</a:t>
            </a:r>
          </a:p>
          <a:p>
            <a:pPr lvl="0"/>
            <a:endParaRPr lang="en-US"/>
          </a:p>
          <a:p>
            <a:pPr lvl="0"/>
            <a:r>
              <a:rPr lang="en-US"/>
              <a:t>Kelompok 3, yang menurut kami sudah optimal dari 2 kelompok lain, namun masih terdapat beberapa aspek yang harus dioptimalkan yaitu (baca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merealisasikan upaya kinerja pencegahan korupsi yang maksimal, kami merekomendasikan beberapa solusi yaitu sebagai berikut</a:t>
            </a:r>
          </a:p>
          <a:p>
            <a:pPr lvl="0"/>
            <a:r>
              <a:rPr lang="en-US"/>
              <a:t>1. Pada aspek Gratifikasi kami merekomendasikan untuk lebih menggalakkan dan mewajibkan pejabat untuk melakukan pelaporan jika ada kejanggalan dan pelanggaran yang berhubungan dengan pemberian gratifikasi. Seperti halnya Singapura yang merupakan negara anti korupsi menurut data dari Transparency International tahun 2013, mereka menetapkan hukuman denda dan penjara apabila seorang pejabat publik menerima pemberian gratifikasi tetapi tidak menangkap si pemberi itu dan tidak membawa ke kantor polisi terdekat </a:t>
            </a:r>
          </a:p>
          <a:p>
            <a:pPr lvl="0"/>
            <a:r>
              <a:rPr lang="en-US"/>
              <a:t>2. Pada aspek LHKPN kami merekomendasikan untuk mewajibkan pejabat untuk melaporkan harta </a:t>
            </a:r>
          </a:p>
          <a:p>
            <a:pPr lvl="0"/>
            <a:r>
              <a:rPr lang="en-US"/>
              <a:t>kekayaannya secara berkala. Jika becermin dari negara Singapura kembali, dalam hal LHKPN mereka melakukan penyelidikan terhadap rekening bank dan mengaudit harta kepemilikan pejabatnya.</a:t>
            </a:r>
          </a:p>
          <a:p>
            <a:pPr lvl="0"/>
            <a:r>
              <a:rPr lang="en-US"/>
              <a:t>3. </a:t>
            </a:r>
          </a:p>
          <a:p>
            <a:pPr lvl="0"/>
            <a:r>
              <a:rPr lang="en-US"/>
              <a:t>..... (baca slide)</a:t>
            </a:r>
          </a:p>
          <a:p>
            <a:pPr lvl="0"/>
            <a:r>
              <a:rPr lang="en-US"/>
              <a:t>7. Perlu adanya keterbukaan data agar masyarakat dapat ikut serta dalam pengawasan dan pencegahan korupsi. Hal ini harus didahului dengan pelaksanaan sosialisasi mengenai pengenalan</a:t>
            </a:r>
          </a:p>
          <a:p>
            <a:pPr lvl="0"/>
            <a:r>
              <a:rPr lang="en-US"/>
              <a:t>upaya pencegahan korupsi yang telah dilaksanakan pemerintah agar masyarakat lebih teredukasi sehingga dapat berusaha berperan aktif dalam merealisasikan pencegahan korupsi dan </a:t>
            </a:r>
          </a:p>
          <a:p>
            <a:pPr lvl="0"/>
            <a:r>
              <a:rPr lang="en-US"/>
              <a:t>mengetahui apa yang harus dilakukan dengan keterbukaan data tersebut.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Data yang kami gunakan dalam penelitian bersumber dari dataset yang disediakan oleh tim Jaga, yaitu:</a:t>
            </a:r>
          </a:p>
          <a:p>
            <a:pPr lvl="0"/>
            <a:r>
              <a:rPr lang="en-US"/>
              <a:t>1. SPI tahun 2019</a:t>
            </a:r>
          </a:p>
          <a:p>
            <a:pPr lvl="0"/>
            <a:r>
              <a:rPr lang="en-US"/>
              <a:t>2. LHKPN</a:t>
            </a:r>
          </a:p>
          <a:p>
            <a:pPr lvl="0"/>
            <a:r>
              <a:rPr lang="en-US"/>
              <a:t>3. Gratifikasi</a:t>
            </a:r>
          </a:p>
          <a:p>
            <a:pPr lvl="0"/>
            <a:r>
              <a:rPr lang="en-US"/>
              <a:t>4. Koordinasi wilayah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Langkah-langkah analisis data yang dilakukan adalah:</a:t>
            </a:r>
          </a:p>
          <a:p>
            <a:pPr lvl="0"/>
            <a:r>
              <a:rPr lang="en-US"/>
              <a:t>1. Data preprocessing</a:t>
            </a:r>
          </a:p>
          <a:p>
            <a:pPr lvl="0"/>
            <a:r>
              <a:rPr lang="en-US"/>
              <a:t>--&gt; Sebelum analisis data, dilakukan pembersihan data terlebih dahulu. Pada langkah ini dilakukan imputasi pada data LHKPN dan koordinasi wilayah. Data LHKPN diimputasi menggunakan proporsi antara pejabat yang sudah melaporkan kekayaan/jumlah pejabat yang wajib lapor, sedangkan data koordinasi wilayah di imputasi menggunakan rata-rata setiap area intervensi. Selain itu dilakukan standarisasi data, serta penanganan missing value, outlier, dan noise. </a:t>
            </a:r>
          </a:p>
          <a:p>
            <a:pPr lvl="0"/>
            <a:r>
              <a:rPr lang="en-US"/>
              <a:t>2. Visualisasi data</a:t>
            </a:r>
          </a:p>
          <a:p>
            <a:pPr lvl="0"/>
            <a:r>
              <a:rPr lang="en-US"/>
              <a:t>--&gt; agar data dapat dikomunikasikan secara jelas dan efektif, maka dilakukan visualisasi data, berupa tampilan grafis atau visual dari informasi dan data. </a:t>
            </a:r>
          </a:p>
          <a:p>
            <a:pPr lvl="0"/>
            <a:r>
              <a:rPr lang="en-US"/>
              <a:t>3. K-Means Clustering</a:t>
            </a:r>
          </a:p>
          <a:p>
            <a:pPr lvl="0"/>
            <a:r>
              <a:rPr lang="en-US"/>
              <a:t>--&gt; Merupakan salah satu metode non hierarchical clustering yang mempartisi data menjadi dua kelompok atau lebih. Provinsi yang memiliki kemiripan karakteristik dikelompokkan ke dalam satu cluster dan dapat dilihat karakteristik dari masing-maisng kelompok. Pada langkah ini, kami menggunakan variabel gratifikasi, lhkpn, dan delapan area intervensi.</a:t>
            </a:r>
          </a:p>
          <a:p>
            <a:pPr lvl="0"/>
            <a:r>
              <a:rPr lang="en-US"/>
              <a:t>4. Insight</a:t>
            </a:r>
          </a:p>
          <a:p>
            <a:pPr lvl="0"/>
            <a:r>
              <a:rPr lang="en-US"/>
              <a:t>--&gt; Merupakan informasi non trivial atau tidak biasa yang kemudian digunakan untuk memberikan solusi kepada pemerintah mengenai pengoptimalan kinerja pencegahan korupsi.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err="1"/>
              <a:t>Pelaksanaan</a:t>
            </a:r>
            <a:r>
              <a:rPr lang="en-US" dirty="0"/>
              <a:t> SPI </a:t>
            </a:r>
            <a:r>
              <a:rPr lang="en-US" dirty="0" err="1"/>
              <a:t>dinilai</a:t>
            </a:r>
            <a:r>
              <a:rPr lang="en-US" dirty="0"/>
              <a:t> </a:t>
            </a:r>
            <a:r>
              <a:rPr lang="en-US" dirty="0" err="1"/>
              <a:t>belum</a:t>
            </a:r>
            <a:r>
              <a:rPr lang="en-US" dirty="0"/>
              <a:t> optimal, </a:t>
            </a:r>
            <a:r>
              <a:rPr lang="en-US" dirty="0" err="1"/>
              <a:t>dimana</a:t>
            </a:r>
            <a:r>
              <a:rPr lang="en-US" dirty="0"/>
              <a:t> </a:t>
            </a:r>
            <a:r>
              <a:rPr lang="en-US" dirty="0" err="1"/>
              <a:t>baru</a:t>
            </a:r>
            <a:r>
              <a:rPr lang="en-US" dirty="0"/>
              <a:t> 44.1% </a:t>
            </a:r>
            <a:r>
              <a:rPr lang="en-US" dirty="0" err="1"/>
              <a:t>provinsi</a:t>
            </a:r>
            <a:r>
              <a:rPr lang="en-US" dirty="0"/>
              <a:t> yang </a:t>
            </a:r>
            <a:r>
              <a:rPr lang="en-US" dirty="0" err="1"/>
              <a:t>melakukan</a:t>
            </a:r>
            <a:r>
              <a:rPr lang="en-US" dirty="0"/>
              <a:t> SPI.  </a:t>
            </a:r>
            <a:r>
              <a:rPr lang="en-US" dirty="0" err="1"/>
              <a:t>Jumlah</a:t>
            </a:r>
            <a:r>
              <a:rPr lang="en-US" dirty="0"/>
              <a:t> </a:t>
            </a:r>
            <a:r>
              <a:rPr lang="en-US" dirty="0" err="1"/>
              <a:t>ini</a:t>
            </a:r>
            <a:r>
              <a:rPr lang="en-US" dirty="0"/>
              <a:t> </a:t>
            </a:r>
            <a:r>
              <a:rPr lang="en-US" dirty="0" err="1"/>
              <a:t>bahkan</a:t>
            </a:r>
            <a:r>
              <a:rPr lang="en-US" dirty="0"/>
              <a:t> </a:t>
            </a:r>
            <a:r>
              <a:rPr lang="en-US" dirty="0" err="1"/>
              <a:t>tidak</a:t>
            </a:r>
            <a:r>
              <a:rPr lang="en-US" dirty="0"/>
              <a:t> </a:t>
            </a:r>
            <a:r>
              <a:rPr lang="en-US" dirty="0" err="1"/>
              <a:t>sampai</a:t>
            </a:r>
            <a:r>
              <a:rPr lang="en-US" dirty="0"/>
              <a:t> </a:t>
            </a:r>
            <a:r>
              <a:rPr lang="en-US" dirty="0" err="1"/>
              <a:t>setengah</a:t>
            </a:r>
            <a:r>
              <a:rPr lang="en-US" dirty="0"/>
              <a:t> </a:t>
            </a:r>
            <a:r>
              <a:rPr lang="en-US" dirty="0" err="1"/>
              <a:t>dari</a:t>
            </a:r>
            <a:r>
              <a:rPr lang="en-US" dirty="0"/>
              <a:t> </a:t>
            </a:r>
            <a:r>
              <a:rPr lang="en-US" dirty="0" err="1"/>
              <a:t>jumlah</a:t>
            </a:r>
            <a:r>
              <a:rPr lang="en-US" dirty="0"/>
              <a:t> </a:t>
            </a:r>
            <a:r>
              <a:rPr lang="en-US" dirty="0" err="1"/>
              <a:t>provinsi</a:t>
            </a:r>
            <a:r>
              <a:rPr lang="en-US" dirty="0"/>
              <a:t> yang </a:t>
            </a:r>
            <a:r>
              <a:rPr lang="en-US" dirty="0" err="1"/>
              <a:t>ada</a:t>
            </a:r>
            <a:r>
              <a:rPr lang="en-US" dirty="0"/>
              <a:t> di Indonesia. </a:t>
            </a:r>
            <a:r>
              <a:rPr lang="en-US" dirty="0" err="1"/>
              <a:t>Padahal</a:t>
            </a:r>
            <a:r>
              <a:rPr lang="en-US" dirty="0"/>
              <a:t>, SPI </a:t>
            </a:r>
            <a:r>
              <a:rPr lang="en-US" dirty="0" err="1"/>
              <a:t>merupakan</a:t>
            </a:r>
            <a:r>
              <a:rPr lang="en-US" dirty="0"/>
              <a:t> </a:t>
            </a:r>
            <a:r>
              <a:rPr lang="en-US" dirty="0" err="1"/>
              <a:t>alat</a:t>
            </a:r>
            <a:r>
              <a:rPr lang="en-US" dirty="0"/>
              <a:t> </a:t>
            </a:r>
            <a:r>
              <a:rPr lang="en-US" dirty="0" err="1"/>
              <a:t>ukur</a:t>
            </a:r>
            <a:r>
              <a:rPr lang="en-US" dirty="0"/>
              <a:t> </a:t>
            </a:r>
            <a:r>
              <a:rPr lang="en-US" dirty="0" err="1"/>
              <a:t>untuk</a:t>
            </a:r>
            <a:r>
              <a:rPr lang="en-US" dirty="0"/>
              <a:t> </a:t>
            </a:r>
            <a:r>
              <a:rPr lang="en-US" dirty="0" err="1"/>
              <a:t>pemetaan</a:t>
            </a:r>
            <a:r>
              <a:rPr lang="en-US" dirty="0"/>
              <a:t> </a:t>
            </a:r>
            <a:r>
              <a:rPr lang="en-US" dirty="0" err="1"/>
              <a:t>kasus</a:t>
            </a:r>
            <a:r>
              <a:rPr lang="en-US" dirty="0"/>
              <a:t> </a:t>
            </a:r>
            <a:r>
              <a:rPr lang="en-US" dirty="0" err="1"/>
              <a:t>korupsi</a:t>
            </a:r>
            <a:r>
              <a:rPr lang="en-US" dirty="0"/>
              <a:t>. SPI juga </a:t>
            </a:r>
            <a:r>
              <a:rPr lang="en-US" dirty="0" err="1"/>
              <a:t>dapat</a:t>
            </a:r>
            <a:r>
              <a:rPr lang="en-US" dirty="0"/>
              <a:t> </a:t>
            </a:r>
            <a:r>
              <a:rPr lang="en-US" dirty="0" err="1"/>
              <a:t>memberikan</a:t>
            </a:r>
            <a:r>
              <a:rPr lang="en-US" dirty="0"/>
              <a:t> </a:t>
            </a:r>
            <a:r>
              <a:rPr lang="en-US" dirty="0" err="1"/>
              <a:t>informasi</a:t>
            </a:r>
            <a:r>
              <a:rPr lang="en-US" dirty="0"/>
              <a:t> dan </a:t>
            </a:r>
            <a:r>
              <a:rPr lang="en-US" dirty="0" err="1"/>
              <a:t>evaluasi</a:t>
            </a:r>
            <a:r>
              <a:rPr lang="en-US" dirty="0"/>
              <a:t> </a:t>
            </a:r>
            <a:r>
              <a:rPr lang="en-US" dirty="0" err="1"/>
              <a:t>mengenai</a:t>
            </a:r>
            <a:r>
              <a:rPr lang="en-US" dirty="0"/>
              <a:t> </a:t>
            </a:r>
            <a:r>
              <a:rPr lang="en-US" dirty="0" err="1"/>
              <a:t>permasalahan</a:t>
            </a:r>
            <a:r>
              <a:rPr lang="en-US" dirty="0"/>
              <a:t> </a:t>
            </a:r>
            <a:r>
              <a:rPr lang="en-US" dirty="0" err="1"/>
              <a:t>integritas</a:t>
            </a:r>
            <a:r>
              <a:rPr lang="en-US" dirty="0"/>
              <a:t>, </a:t>
            </a:r>
            <a:r>
              <a:rPr lang="en-US" dirty="0" err="1"/>
              <a:t>seperti</a:t>
            </a:r>
            <a:r>
              <a:rPr lang="en-US" dirty="0"/>
              <a:t>  </a:t>
            </a:r>
            <a:r>
              <a:rPr lang="en-US" dirty="0" err="1"/>
              <a:t>praktik</a:t>
            </a:r>
            <a:r>
              <a:rPr lang="en-US" dirty="0"/>
              <a:t> </a:t>
            </a:r>
            <a:r>
              <a:rPr lang="en-US" dirty="0" err="1"/>
              <a:t>calo</a:t>
            </a:r>
            <a:r>
              <a:rPr lang="en-US" dirty="0"/>
              <a:t>, </a:t>
            </a:r>
            <a:r>
              <a:rPr lang="en-US" dirty="0" err="1"/>
              <a:t>gratifikasi</a:t>
            </a:r>
            <a:r>
              <a:rPr lang="en-US" dirty="0"/>
              <a:t>, </a:t>
            </a:r>
            <a:r>
              <a:rPr lang="en-US" dirty="0" err="1"/>
              <a:t>nepotisme</a:t>
            </a:r>
            <a:r>
              <a:rPr lang="en-US" dirty="0"/>
              <a:t>, </a:t>
            </a:r>
            <a:r>
              <a:rPr lang="en-US" dirty="0" err="1"/>
              <a:t>serta</a:t>
            </a:r>
            <a:r>
              <a:rPr lang="en-US" dirty="0"/>
              <a:t> </a:t>
            </a:r>
            <a:r>
              <a:rPr lang="en-US" dirty="0" err="1"/>
              <a:t>suap</a:t>
            </a:r>
            <a:r>
              <a:rPr lang="en-US" dirty="0"/>
              <a:t> </a:t>
            </a:r>
            <a:r>
              <a:rPr lang="en-US" dirty="0" err="1"/>
              <a:t>promosi</a:t>
            </a:r>
            <a:r>
              <a:rPr lang="en-US" dirty="0"/>
              <a:t>. Oleh </a:t>
            </a:r>
            <a:r>
              <a:rPr lang="en-US" dirty="0" err="1"/>
              <a:t>karenanya</a:t>
            </a:r>
            <a:r>
              <a:rPr lang="en-US" dirty="0"/>
              <a:t> </a:t>
            </a:r>
            <a:r>
              <a:rPr lang="en-US" dirty="0" err="1"/>
              <a:t>akan</a:t>
            </a:r>
            <a:r>
              <a:rPr lang="en-US" dirty="0"/>
              <a:t> </a:t>
            </a:r>
            <a:r>
              <a:rPr lang="en-US" dirty="0" err="1"/>
              <a:t>lebih</a:t>
            </a:r>
            <a:r>
              <a:rPr lang="en-US" dirty="0"/>
              <a:t> </a:t>
            </a:r>
            <a:r>
              <a:rPr lang="en-US" dirty="0" err="1"/>
              <a:t>baik</a:t>
            </a:r>
            <a:r>
              <a:rPr lang="en-US" dirty="0"/>
              <a:t> </a:t>
            </a:r>
            <a:r>
              <a:rPr lang="en-US" dirty="0" err="1"/>
              <a:t>jika</a:t>
            </a:r>
            <a:r>
              <a:rPr lang="en-US" dirty="0"/>
              <a:t> </a:t>
            </a:r>
            <a:r>
              <a:rPr lang="en-US" dirty="0" err="1"/>
              <a:t>pelaksanaan</a:t>
            </a:r>
            <a:r>
              <a:rPr lang="en-US" dirty="0"/>
              <a:t> SPI </a:t>
            </a:r>
            <a:r>
              <a:rPr lang="en-US" dirty="0" err="1"/>
              <a:t>dapat</a:t>
            </a:r>
            <a:r>
              <a:rPr lang="en-US" dirty="0"/>
              <a:t> </a:t>
            </a:r>
            <a:r>
              <a:rPr lang="en-US" dirty="0" err="1"/>
              <a:t>dilakukan</a:t>
            </a:r>
            <a:r>
              <a:rPr lang="en-US" dirty="0"/>
              <a:t> 100%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err="1"/>
              <a:t>Provinsi</a:t>
            </a:r>
            <a:r>
              <a:rPr lang="en-US" dirty="0"/>
              <a:t> DI Yogyakarta </a:t>
            </a:r>
            <a:r>
              <a:rPr lang="en-US" dirty="0" err="1"/>
              <a:t>dinilai</a:t>
            </a:r>
            <a:r>
              <a:rPr lang="en-US" dirty="0"/>
              <a:t> </a:t>
            </a:r>
            <a:r>
              <a:rPr lang="en-US" dirty="0" err="1"/>
              <a:t>berhasil</a:t>
            </a:r>
            <a:r>
              <a:rPr lang="en-US" dirty="0"/>
              <a:t> </a:t>
            </a:r>
            <a:r>
              <a:rPr lang="en-US" dirty="0" err="1"/>
              <a:t>mensukseskan</a:t>
            </a:r>
            <a:r>
              <a:rPr lang="en-US" dirty="0"/>
              <a:t> LHKPN </a:t>
            </a:r>
            <a:r>
              <a:rPr lang="en-US" dirty="0" err="1"/>
              <a:t>karena</a:t>
            </a:r>
            <a:r>
              <a:rPr lang="en-US" dirty="0"/>
              <a:t> </a:t>
            </a:r>
            <a:r>
              <a:rPr lang="en-US" dirty="0" err="1"/>
              <a:t>seluruh</a:t>
            </a:r>
            <a:r>
              <a:rPr lang="en-US" dirty="0"/>
              <a:t> </a:t>
            </a:r>
            <a:r>
              <a:rPr lang="en-US" dirty="0" err="1"/>
              <a:t>pejabatnya</a:t>
            </a:r>
            <a:r>
              <a:rPr lang="en-US" dirty="0"/>
              <a:t> </a:t>
            </a:r>
            <a:r>
              <a:rPr lang="en-US" dirty="0" err="1"/>
              <a:t>sudah</a:t>
            </a:r>
            <a:r>
              <a:rPr lang="en-US" dirty="0"/>
              <a:t> </a:t>
            </a:r>
            <a:r>
              <a:rPr lang="en-US" dirty="0" err="1"/>
              <a:t>melaporkan</a:t>
            </a:r>
            <a:r>
              <a:rPr lang="en-US" dirty="0"/>
              <a:t> </a:t>
            </a:r>
            <a:r>
              <a:rPr lang="en-US" dirty="0" err="1"/>
              <a:t>kekayaan</a:t>
            </a:r>
            <a:r>
              <a:rPr lang="en-US" dirty="0"/>
              <a:t>, </a:t>
            </a:r>
            <a:r>
              <a:rPr lang="en-US" dirty="0" err="1"/>
              <a:t>sedangkan</a:t>
            </a:r>
            <a:r>
              <a:rPr lang="en-US" dirty="0"/>
              <a:t> </a:t>
            </a:r>
            <a:r>
              <a:rPr lang="en-US" dirty="0" err="1"/>
              <a:t>Provinsi</a:t>
            </a:r>
            <a:r>
              <a:rPr lang="en-US" dirty="0"/>
              <a:t> Papua </a:t>
            </a:r>
            <a:r>
              <a:rPr lang="en-US" dirty="0" err="1"/>
              <a:t>belum</a:t>
            </a:r>
            <a:r>
              <a:rPr lang="en-US" dirty="0"/>
              <a:t> optimal </a:t>
            </a:r>
            <a:r>
              <a:rPr lang="en-US" dirty="0" err="1"/>
              <a:t>dimana</a:t>
            </a:r>
            <a:r>
              <a:rPr lang="en-US" dirty="0"/>
              <a:t> </a:t>
            </a:r>
            <a:r>
              <a:rPr lang="en-US" dirty="0" err="1"/>
              <a:t>hanya</a:t>
            </a:r>
            <a:r>
              <a:rPr lang="en-US" dirty="0"/>
              <a:t> 50% </a:t>
            </a:r>
            <a:r>
              <a:rPr lang="en-US" dirty="0" err="1"/>
              <a:t>dari</a:t>
            </a:r>
            <a:r>
              <a:rPr lang="en-US" dirty="0"/>
              <a:t> </a:t>
            </a:r>
            <a:r>
              <a:rPr lang="en-US" dirty="0" err="1"/>
              <a:t>pejabatnya</a:t>
            </a:r>
            <a:r>
              <a:rPr lang="en-US" dirty="0"/>
              <a:t> yang </a:t>
            </a:r>
            <a:r>
              <a:rPr lang="en-US" dirty="0" err="1"/>
              <a:t>melaporkan</a:t>
            </a:r>
            <a:r>
              <a:rPr lang="en-US" dirty="0"/>
              <a:t> </a:t>
            </a:r>
            <a:r>
              <a:rPr lang="en-US" dirty="0" err="1"/>
              <a:t>kekayaan</a:t>
            </a:r>
            <a:r>
              <a:rPr lang="en-US" dirty="0"/>
              <a:t>. LHKPN </a:t>
            </a:r>
            <a:r>
              <a:rPr lang="en-US" dirty="0" err="1"/>
              <a:t>berfungsi</a:t>
            </a:r>
            <a:r>
              <a:rPr lang="en-US" dirty="0"/>
              <a:t> </a:t>
            </a:r>
            <a:r>
              <a:rPr lang="en-US" dirty="0" err="1"/>
              <a:t>untuk</a:t>
            </a:r>
            <a:r>
              <a:rPr lang="en-US" dirty="0"/>
              <a:t> </a:t>
            </a:r>
            <a:r>
              <a:rPr lang="en-US" dirty="0" err="1"/>
              <a:t>menjaga</a:t>
            </a:r>
            <a:r>
              <a:rPr lang="en-US" dirty="0"/>
              <a:t> </a:t>
            </a:r>
            <a:r>
              <a:rPr lang="en-US" dirty="0" err="1"/>
              <a:t>kepercayaan</a:t>
            </a:r>
            <a:r>
              <a:rPr lang="en-US" dirty="0"/>
              <a:t> </a:t>
            </a:r>
            <a:r>
              <a:rPr lang="en-US" dirty="0" err="1"/>
              <a:t>masyarakat</a:t>
            </a:r>
            <a:r>
              <a:rPr lang="en-US" dirty="0"/>
              <a:t> </a:t>
            </a:r>
            <a:r>
              <a:rPr lang="en-US" dirty="0" err="1"/>
              <a:t>kepada</a:t>
            </a:r>
            <a:r>
              <a:rPr lang="en-US" dirty="0"/>
              <a:t> </a:t>
            </a:r>
            <a:r>
              <a:rPr lang="en-US" dirty="0" err="1"/>
              <a:t>pemerintah</a:t>
            </a:r>
            <a:r>
              <a:rPr lang="en-US" dirty="0"/>
              <a:t> </a:t>
            </a:r>
            <a:r>
              <a:rPr lang="en-US" dirty="0" err="1"/>
              <a:t>daerah</a:t>
            </a:r>
            <a:r>
              <a:rPr lang="en-US" dirty="0"/>
              <a:t> </a:t>
            </a:r>
            <a:r>
              <a:rPr lang="en-US" dirty="0" err="1"/>
              <a:t>melalui</a:t>
            </a:r>
            <a:r>
              <a:rPr lang="en-US" dirty="0"/>
              <a:t> </a:t>
            </a:r>
            <a:r>
              <a:rPr lang="en-US" dirty="0" err="1"/>
              <a:t>transparansi</a:t>
            </a:r>
            <a:r>
              <a:rPr lang="en-US" dirty="0"/>
              <a:t> dan </a:t>
            </a:r>
            <a:r>
              <a:rPr lang="en-US" dirty="0" err="1"/>
              <a:t>tanggung</a:t>
            </a:r>
            <a:r>
              <a:rPr lang="en-US" dirty="0"/>
              <a:t> </a:t>
            </a:r>
            <a:r>
              <a:rPr lang="en-US" dirty="0" err="1"/>
              <a:t>jawab</a:t>
            </a:r>
            <a:r>
              <a:rPr lang="en-US" dirty="0"/>
              <a:t> </a:t>
            </a:r>
            <a:r>
              <a:rPr lang="en-US" dirty="0" err="1"/>
              <a:t>bahwa</a:t>
            </a:r>
            <a:r>
              <a:rPr lang="en-US" dirty="0"/>
              <a:t> </a:t>
            </a:r>
            <a:r>
              <a:rPr lang="en-US" dirty="0" err="1"/>
              <a:t>harta</a:t>
            </a:r>
            <a:r>
              <a:rPr lang="en-US" dirty="0"/>
              <a:t> </a:t>
            </a:r>
            <a:r>
              <a:rPr lang="en-US" dirty="0" err="1"/>
              <a:t>kekayaannya</a:t>
            </a:r>
            <a:r>
              <a:rPr lang="en-US" dirty="0"/>
              <a:t> </a:t>
            </a:r>
            <a:r>
              <a:rPr lang="en-US" dirty="0" err="1"/>
              <a:t>diperoleh</a:t>
            </a:r>
            <a:r>
              <a:rPr lang="en-US" dirty="0"/>
              <a:t> </a:t>
            </a:r>
            <a:r>
              <a:rPr lang="en-US" dirty="0" err="1"/>
              <a:t>dari</a:t>
            </a:r>
            <a:r>
              <a:rPr lang="en-US" dirty="0"/>
              <a:t> </a:t>
            </a:r>
            <a:r>
              <a:rPr lang="en-US" dirty="0" err="1"/>
              <a:t>sumber</a:t>
            </a:r>
            <a:r>
              <a:rPr lang="en-US" dirty="0"/>
              <a:t> yang </a:t>
            </a:r>
            <a:r>
              <a:rPr lang="en-US" dirty="0" err="1"/>
              <a:t>sah</a:t>
            </a:r>
            <a:r>
              <a:rPr lang="en-US" dirty="0"/>
              <a:t>. </a:t>
            </a:r>
            <a:r>
              <a:rPr lang="en-US" dirty="0" err="1"/>
              <a:t>Secara</a:t>
            </a:r>
            <a:r>
              <a:rPr lang="en-US" dirty="0"/>
              <a:t> </a:t>
            </a:r>
            <a:r>
              <a:rPr lang="en-US" dirty="0" err="1"/>
              <a:t>keseluruhan</a:t>
            </a:r>
            <a:r>
              <a:rPr lang="en-US" dirty="0"/>
              <a:t>, LHKPN </a:t>
            </a:r>
            <a:r>
              <a:rPr lang="en-US" dirty="0" err="1"/>
              <a:t>sudah</a:t>
            </a:r>
            <a:r>
              <a:rPr lang="en-US" dirty="0"/>
              <a:t> </a:t>
            </a:r>
            <a:r>
              <a:rPr lang="en-US" dirty="0" err="1"/>
              <a:t>terlaksana</a:t>
            </a:r>
            <a:r>
              <a:rPr lang="en-US" dirty="0"/>
              <a:t> </a:t>
            </a:r>
            <a:r>
              <a:rPr lang="en-US" dirty="0" err="1"/>
              <a:t>dengan</a:t>
            </a:r>
            <a:r>
              <a:rPr lang="en-US" dirty="0"/>
              <a:t> </a:t>
            </a:r>
            <a:r>
              <a:rPr lang="en-US" dirty="0" err="1"/>
              <a:t>cukup</a:t>
            </a:r>
            <a:r>
              <a:rPr lang="en-US" dirty="0"/>
              <a:t> </a:t>
            </a:r>
            <a:r>
              <a:rPr lang="en-US" dirty="0" err="1"/>
              <a:t>baik</a:t>
            </a:r>
            <a:r>
              <a:rPr lang="en-US" dirty="0"/>
              <a:t>.  </a:t>
            </a:r>
            <a:r>
              <a:rPr lang="en-US" dirty="0" err="1"/>
              <a:t>karena</a:t>
            </a:r>
            <a:r>
              <a:rPr lang="en-US" dirty="0"/>
              <a:t> </a:t>
            </a:r>
            <a:r>
              <a:rPr lang="en-US" dirty="0" err="1"/>
              <a:t>proporsi</a:t>
            </a:r>
            <a:r>
              <a:rPr lang="en-US" dirty="0"/>
              <a:t> LHKPN di </a:t>
            </a:r>
            <a:r>
              <a:rPr lang="en-US" dirty="0" err="1"/>
              <a:t>sebagian</a:t>
            </a:r>
            <a:r>
              <a:rPr lang="en-US" dirty="0"/>
              <a:t> </a:t>
            </a:r>
            <a:r>
              <a:rPr lang="en-US" dirty="0" err="1"/>
              <a:t>besar</a:t>
            </a:r>
            <a:r>
              <a:rPr lang="en-US" dirty="0"/>
              <a:t> </a:t>
            </a:r>
            <a:r>
              <a:rPr lang="en-US" dirty="0" err="1"/>
              <a:t>provinsi</a:t>
            </a:r>
            <a:r>
              <a:rPr lang="en-US" dirty="0"/>
              <a:t> </a:t>
            </a:r>
            <a:r>
              <a:rPr lang="en-US" dirty="0" err="1"/>
              <a:t>sudah</a:t>
            </a:r>
            <a:r>
              <a:rPr lang="en-US" dirty="0"/>
              <a:t> </a:t>
            </a:r>
            <a:r>
              <a:rPr lang="en-US" dirty="0" err="1"/>
              <a:t>lebih</a:t>
            </a:r>
            <a:r>
              <a:rPr lang="en-US" dirty="0"/>
              <a:t> </a:t>
            </a:r>
            <a:r>
              <a:rPr lang="en-US" dirty="0" err="1"/>
              <a:t>dari</a:t>
            </a:r>
            <a:r>
              <a:rPr lang="en-US" dirty="0"/>
              <a:t> 80%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Pada pelaksanaan tugasnya, tak jarang beberapa penyelenggara pemerintah mendapat hibah dari masyarakat atau yang biasa disebut dengan gratifikasi. Seperti yang dilansir oleh Lembaga Survei Indonesia (LSI), alasan yang paling banyak melatarbelakangi terjadinya gratifikasi adalah karena ingin urusan mereka cepat selesai.</a:t>
            </a:r>
          </a:p>
          <a:p>
            <a:pPr lvl="0"/>
            <a:r>
              <a:rPr lang="en-US"/>
              <a:t>Provinsi Jawa Barat, Jawa Tengah, Jawa Timur, dan Sumatera Utara banyak menerima pelaporan gratifikasi --&gt; BACA YG SLIDE POIN 1</a:t>
            </a:r>
          </a:p>
          <a:p>
            <a:pPr lvl="0"/>
            <a:r>
              <a:rPr lang="en-US"/>
              <a:t>Sementara terdapat dua kemungkinan untuk daerah dengan jumlah laporan gratifikasi rendah --&gt; BACA SLIDE POIN 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Untuk merealisasikan pencegahan korupsi terintegrasi di wilayah pemerintahan daerah, | ternyata KPK telah mengajukan delapan area intervensi | dimana nilainya | berada pada range 0 hingga 10. | Pada grafik terlihat bahwa | pada tahun 2020 |pelaksanaan koordinasi wilayah melalui area intervensi | masih dikategorikan rendah. |Hal ini dibuktikan dengan rata-rata nilai intervensi yang bahkan belum mencapai angka 2. </a:t>
            </a:r>
          </a:p>
          <a:p>
            <a:pPr lvl="0"/>
            <a:r>
              <a:rPr lang="en-US"/>
              <a:t>-----------------------------------------</a:t>
            </a:r>
          </a:p>
          <a:p>
            <a:pPr lvl="0"/>
            <a:r>
              <a:rPr lang="en-US"/>
              <a:t>Oleh sebab itu (baca slide)</a:t>
            </a:r>
          </a:p>
          <a:p>
            <a:pPr lvl="0"/>
            <a:r>
              <a:rPr lang="en-US"/>
              <a:t>-----------------------------------------</a:t>
            </a:r>
          </a:p>
          <a:p>
            <a:pPr lvl="0"/>
            <a:r>
              <a:rPr lang="en-US"/>
              <a:t>Namun | untuk secara keseluruhan, | dapat dilihat bahwa | optimalisasi </a:t>
            </a:r>
          </a:p>
          <a:p>
            <a:pPr lvl="0"/>
            <a:r>
              <a:rPr lang="en-US"/>
              <a:t>pajak daerah | APIP | dan Manajemen ASN | memiliki rata-rata yang cukup tinggi | jika dibandingkan dengan nilai area intervensi lainnya</a:t>
            </a:r>
          </a:p>
          <a:p>
            <a:pPr lvl="0"/>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Setelah melakukan analisis klastering | menggunakan kmeans, | diperoleh bahwa | wilayah indonesia terbagi menjadi 3 kelompok |berdasarkan kemiripan karakteristik upaya pencegahan korupsinya. |</a:t>
            </a:r>
          </a:p>
          <a:p>
            <a:pPr lvl="0"/>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Kelompok 1 | merupakan wilayah yang kami defenisikan  |sudah cukup optimal dalam kinerja pencegahan korupsi secara keseluruhan. | Namun |masih kurang dalam realisasi pelaporan gratifikasi,  |optimalisasi pajak daerah, |serta perencanaan dan penganggaran APBD |</a:t>
            </a:r>
          </a:p>
          <a:p>
            <a:pPr lvl="0"/>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18.png"/><Relationship Id="rId12" Type="http://schemas.openxmlformats.org/officeDocument/2006/relationships/image" Target="../media/image5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20.png"/><Relationship Id="rId12" Type="http://schemas.openxmlformats.org/officeDocument/2006/relationships/image" Target="../media/image6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2.png"/><Relationship Id="rId5" Type="http://schemas.openxmlformats.org/officeDocument/2006/relationships/image" Target="../media/image54.png"/><Relationship Id="rId10" Type="http://schemas.openxmlformats.org/officeDocument/2006/relationships/image" Target="../media/image61.svg"/><Relationship Id="rId4" Type="http://schemas.openxmlformats.org/officeDocument/2006/relationships/image" Target="../media/image53.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2.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2.png"/><Relationship Id="rId5" Type="http://schemas.openxmlformats.org/officeDocument/2006/relationships/image" Target="../media/image54.png"/><Relationship Id="rId10" Type="http://schemas.openxmlformats.org/officeDocument/2006/relationships/image" Target="../media/image65.svg"/><Relationship Id="rId4" Type="http://schemas.openxmlformats.org/officeDocument/2006/relationships/image" Target="../media/image53.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4.svg"/><Relationship Id="rId4" Type="http://schemas.openxmlformats.org/officeDocument/2006/relationships/image" Target="../media/image17.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21.svg"/><Relationship Id="rId10"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9.svg"/><Relationship Id="rId5" Type="http://schemas.openxmlformats.org/officeDocument/2006/relationships/image" Target="../media/image35.svg"/><Relationship Id="rId10"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35543"/>
            <a:ext cx="18288000" cy="7483224"/>
            <a:chOff x="0" y="0"/>
            <a:chExt cx="6186311" cy="2531362"/>
          </a:xfrm>
        </p:grpSpPr>
        <p:sp>
          <p:nvSpPr>
            <p:cNvPr id="3" name="Freeform 3"/>
            <p:cNvSpPr/>
            <p:nvPr/>
          </p:nvSpPr>
          <p:spPr>
            <a:xfrm>
              <a:off x="0" y="0"/>
              <a:ext cx="6186311" cy="2531362"/>
            </a:xfrm>
            <a:custGeom>
              <a:avLst/>
              <a:gdLst/>
              <a:ahLst/>
              <a:cxnLst/>
              <a:rect l="l" t="t" r="r" b="b"/>
              <a:pathLst>
                <a:path w="6186311" h="2531362">
                  <a:moveTo>
                    <a:pt x="6061851" y="2531362"/>
                  </a:moveTo>
                  <a:lnTo>
                    <a:pt x="124460" y="2531362"/>
                  </a:lnTo>
                  <a:cubicBezTo>
                    <a:pt x="55880" y="2531362"/>
                    <a:pt x="0" y="2475482"/>
                    <a:pt x="0" y="2406902"/>
                  </a:cubicBezTo>
                  <a:lnTo>
                    <a:pt x="0" y="124460"/>
                  </a:lnTo>
                  <a:cubicBezTo>
                    <a:pt x="0" y="55880"/>
                    <a:pt x="55880" y="0"/>
                    <a:pt x="124460" y="0"/>
                  </a:cubicBezTo>
                  <a:lnTo>
                    <a:pt x="6061851" y="0"/>
                  </a:lnTo>
                  <a:cubicBezTo>
                    <a:pt x="6130431" y="0"/>
                    <a:pt x="6186311" y="55880"/>
                    <a:pt x="6186311" y="124460"/>
                  </a:cubicBezTo>
                  <a:lnTo>
                    <a:pt x="6186311" y="2406902"/>
                  </a:lnTo>
                  <a:cubicBezTo>
                    <a:pt x="6186311" y="2475482"/>
                    <a:pt x="6130431" y="2531362"/>
                    <a:pt x="6061851" y="2531362"/>
                  </a:cubicBezTo>
                  <a:close/>
                </a:path>
              </a:pathLst>
            </a:custGeom>
            <a:solidFill>
              <a:srgbClr val="B8D6F6"/>
            </a:solidFill>
          </p:spPr>
        </p:sp>
      </p:grpSp>
      <p:sp>
        <p:nvSpPr>
          <p:cNvPr id="4" name="TextBox 4"/>
          <p:cNvSpPr txBox="1"/>
          <p:nvPr/>
        </p:nvSpPr>
        <p:spPr>
          <a:xfrm>
            <a:off x="1049503" y="2271047"/>
            <a:ext cx="9165378" cy="4514056"/>
          </a:xfrm>
          <a:prstGeom prst="rect">
            <a:avLst/>
          </a:prstGeom>
        </p:spPr>
        <p:txBody>
          <a:bodyPr lIns="0" tIns="0" rIns="0" bIns="0" rtlCol="0" anchor="t">
            <a:spAutoFit/>
          </a:bodyPr>
          <a:lstStyle/>
          <a:p>
            <a:pPr>
              <a:lnSpc>
                <a:spcPts val="8800"/>
              </a:lnSpc>
            </a:pPr>
            <a:r>
              <a:rPr lang="en-US" sz="8000" dirty="0" err="1">
                <a:solidFill>
                  <a:srgbClr val="0F3256"/>
                </a:solidFill>
                <a:latin typeface="Roboto Bold"/>
              </a:rPr>
              <a:t>Optimalisasi</a:t>
            </a:r>
            <a:r>
              <a:rPr lang="en-US" sz="8000" dirty="0">
                <a:solidFill>
                  <a:srgbClr val="0F3256"/>
                </a:solidFill>
                <a:latin typeface="Roboto Bold"/>
              </a:rPr>
              <a:t> </a:t>
            </a:r>
            <a:r>
              <a:rPr lang="en-US" sz="8000" dirty="0" err="1">
                <a:solidFill>
                  <a:srgbClr val="0F3256"/>
                </a:solidFill>
                <a:latin typeface="Roboto Bold"/>
              </a:rPr>
              <a:t>Kinerja</a:t>
            </a:r>
            <a:r>
              <a:rPr lang="en-US" sz="8000" dirty="0">
                <a:solidFill>
                  <a:srgbClr val="0F3256"/>
                </a:solidFill>
                <a:latin typeface="Roboto Bold"/>
              </a:rPr>
              <a:t> </a:t>
            </a:r>
            <a:r>
              <a:rPr lang="en-US" sz="8000" dirty="0" err="1">
                <a:solidFill>
                  <a:srgbClr val="0F3256"/>
                </a:solidFill>
                <a:latin typeface="Roboto Bold"/>
              </a:rPr>
              <a:t>Pencegahan</a:t>
            </a:r>
            <a:r>
              <a:rPr lang="en-US" sz="8000" dirty="0">
                <a:solidFill>
                  <a:srgbClr val="0F3256"/>
                </a:solidFill>
                <a:latin typeface="Roboto Bold"/>
              </a:rPr>
              <a:t> </a:t>
            </a:r>
            <a:r>
              <a:rPr lang="en-US" sz="8000" dirty="0" err="1">
                <a:solidFill>
                  <a:srgbClr val="0F3256"/>
                </a:solidFill>
                <a:latin typeface="Roboto Bold"/>
              </a:rPr>
              <a:t>Korupsi</a:t>
            </a:r>
            <a:r>
              <a:rPr lang="en-US" sz="8000" dirty="0">
                <a:solidFill>
                  <a:srgbClr val="0F3256"/>
                </a:solidFill>
                <a:latin typeface="Roboto Bold"/>
              </a:rPr>
              <a:t> di Indonesia</a:t>
            </a:r>
          </a:p>
        </p:txBody>
      </p:sp>
      <p:sp>
        <p:nvSpPr>
          <p:cNvPr id="5" name="TextBox 5"/>
          <p:cNvSpPr txBox="1"/>
          <p:nvPr/>
        </p:nvSpPr>
        <p:spPr>
          <a:xfrm>
            <a:off x="1028700" y="8205794"/>
            <a:ext cx="9186181" cy="685701"/>
          </a:xfrm>
          <a:prstGeom prst="rect">
            <a:avLst/>
          </a:prstGeom>
        </p:spPr>
        <p:txBody>
          <a:bodyPr lIns="0" tIns="0" rIns="0" bIns="0" rtlCol="0" anchor="t">
            <a:spAutoFit/>
          </a:bodyPr>
          <a:lstStyle/>
          <a:p>
            <a:pPr>
              <a:lnSpc>
                <a:spcPts val="5599"/>
              </a:lnSpc>
            </a:pPr>
            <a:r>
              <a:rPr lang="en-US" sz="3999">
                <a:solidFill>
                  <a:srgbClr val="0F3256"/>
                </a:solidFill>
                <a:latin typeface="Cerebri"/>
              </a:rPr>
              <a:t>Grand Final Jaga Data Challenge 2021</a:t>
            </a:r>
          </a:p>
        </p:txBody>
      </p:sp>
      <p:grpSp>
        <p:nvGrpSpPr>
          <p:cNvPr id="6" name="Group 6"/>
          <p:cNvGrpSpPr>
            <a:grpSpLocks noChangeAspect="1"/>
          </p:cNvGrpSpPr>
          <p:nvPr/>
        </p:nvGrpSpPr>
        <p:grpSpPr>
          <a:xfrm>
            <a:off x="11285527" y="1028700"/>
            <a:ext cx="5486400" cy="8229600"/>
            <a:chOff x="0" y="0"/>
            <a:chExt cx="6350000" cy="9525000"/>
          </a:xfrm>
        </p:grpSpPr>
        <p:sp>
          <p:nvSpPr>
            <p:cNvPr id="7" name="Freeform 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31340" r="-93659"/>
              </a:stretch>
            </a:blipFill>
          </p:spPr>
        </p:sp>
      </p:grpSp>
      <p:sp>
        <p:nvSpPr>
          <p:cNvPr id="8" name="TextBox 8"/>
          <p:cNvSpPr txBox="1"/>
          <p:nvPr/>
        </p:nvSpPr>
        <p:spPr>
          <a:xfrm>
            <a:off x="1028700" y="7284179"/>
            <a:ext cx="9186181" cy="685800"/>
          </a:xfrm>
          <a:prstGeom prst="rect">
            <a:avLst/>
          </a:prstGeom>
        </p:spPr>
        <p:txBody>
          <a:bodyPr lIns="0" tIns="0" rIns="0" bIns="0" rtlCol="0" anchor="t">
            <a:spAutoFit/>
          </a:bodyPr>
          <a:lstStyle/>
          <a:p>
            <a:pPr algn="ctr">
              <a:lnSpc>
                <a:spcPts val="5599"/>
              </a:lnSpc>
            </a:pPr>
            <a:r>
              <a:rPr lang="en-US" sz="3999">
                <a:solidFill>
                  <a:srgbClr val="0F3256"/>
                </a:solidFill>
                <a:latin typeface="Cerebri"/>
              </a:rPr>
              <a:t>Tim Pitch Pine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713049" y="2836106"/>
            <a:ext cx="263558" cy="263558"/>
            <a:chOff x="0" y="0"/>
            <a:chExt cx="1913890" cy="1913890"/>
          </a:xfrm>
        </p:grpSpPr>
        <p:sp>
          <p:nvSpPr>
            <p:cNvPr id="3" name="Freeform 3"/>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000000"/>
            </a:solidFill>
          </p:spPr>
        </p:sp>
      </p:grpSp>
      <p:grpSp>
        <p:nvGrpSpPr>
          <p:cNvPr id="4" name="Group 4"/>
          <p:cNvGrpSpPr>
            <a:grpSpLocks noChangeAspect="1"/>
          </p:cNvGrpSpPr>
          <p:nvPr/>
        </p:nvGrpSpPr>
        <p:grpSpPr>
          <a:xfrm>
            <a:off x="2844828" y="2836106"/>
            <a:ext cx="5863931" cy="586390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876" t="-9264" r="-7352" b="-10317"/>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215406">
            <a:off x="3267190" y="3154514"/>
            <a:ext cx="2758058" cy="77915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601947">
            <a:off x="3021109" y="7804418"/>
            <a:ext cx="2953332" cy="749408"/>
          </a:xfrm>
          <a:prstGeom prst="rect">
            <a:avLst/>
          </a:prstGeom>
        </p:spPr>
      </p:pic>
      <p:grpSp>
        <p:nvGrpSpPr>
          <p:cNvPr id="8" name="Group 8"/>
          <p:cNvGrpSpPr/>
          <p:nvPr/>
        </p:nvGrpSpPr>
        <p:grpSpPr>
          <a:xfrm>
            <a:off x="2579440" y="8370170"/>
            <a:ext cx="267219" cy="267219"/>
            <a:chOff x="0" y="0"/>
            <a:chExt cx="1913890" cy="1913890"/>
          </a:xfrm>
        </p:grpSpPr>
        <p:sp>
          <p:nvSpPr>
            <p:cNvPr id="9" name="Freeform 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D701"/>
            </a:solidFill>
          </p:spPr>
        </p:sp>
      </p:grpSp>
      <p:sp>
        <p:nvSpPr>
          <p:cNvPr id="10" name="TextBox 10"/>
          <p:cNvSpPr txBox="1"/>
          <p:nvPr/>
        </p:nvSpPr>
        <p:spPr>
          <a:xfrm>
            <a:off x="2133267" y="580772"/>
            <a:ext cx="14021467" cy="942876"/>
          </a:xfrm>
          <a:prstGeom prst="rect">
            <a:avLst/>
          </a:prstGeom>
        </p:spPr>
        <p:txBody>
          <a:bodyPr lIns="0" tIns="0" rIns="0" bIns="0" rtlCol="0" anchor="t">
            <a:spAutoFit/>
          </a:bodyPr>
          <a:lstStyle/>
          <a:p>
            <a:pPr marL="0" lvl="0" indent="0" algn="ctr">
              <a:lnSpc>
                <a:spcPts val="7699"/>
              </a:lnSpc>
              <a:spcBef>
                <a:spcPct val="0"/>
              </a:spcBef>
            </a:pPr>
            <a:r>
              <a:rPr lang="en-US" sz="5499">
                <a:solidFill>
                  <a:srgbClr val="0F3256"/>
                </a:solidFill>
                <a:latin typeface="Roboto Bold"/>
              </a:rPr>
              <a:t>Survei Penilaian Integritas (SPI)</a:t>
            </a:r>
          </a:p>
        </p:txBody>
      </p:sp>
      <p:sp>
        <p:nvSpPr>
          <p:cNvPr id="11" name="TextBox 11"/>
          <p:cNvSpPr txBox="1"/>
          <p:nvPr/>
        </p:nvSpPr>
        <p:spPr>
          <a:xfrm>
            <a:off x="3625640" y="4458760"/>
            <a:ext cx="4302307" cy="504825"/>
          </a:xfrm>
          <a:prstGeom prst="rect">
            <a:avLst/>
          </a:prstGeom>
        </p:spPr>
        <p:txBody>
          <a:bodyPr lIns="0" tIns="0" rIns="0" bIns="0" rtlCol="0" anchor="t">
            <a:spAutoFit/>
          </a:bodyPr>
          <a:lstStyle/>
          <a:p>
            <a:pPr marL="0" lvl="0" indent="0" algn="ctr">
              <a:lnSpc>
                <a:spcPts val="3900"/>
              </a:lnSpc>
            </a:pPr>
            <a:r>
              <a:rPr lang="en-US" sz="3000">
                <a:solidFill>
                  <a:srgbClr val="FFFFFF"/>
                </a:solidFill>
                <a:latin typeface="Roboto"/>
              </a:rPr>
              <a:t>55.9%</a:t>
            </a:r>
          </a:p>
        </p:txBody>
      </p:sp>
      <p:sp>
        <p:nvSpPr>
          <p:cNvPr id="12" name="TextBox 12"/>
          <p:cNvSpPr txBox="1"/>
          <p:nvPr/>
        </p:nvSpPr>
        <p:spPr>
          <a:xfrm>
            <a:off x="3843140" y="7046455"/>
            <a:ext cx="4302307" cy="504825"/>
          </a:xfrm>
          <a:prstGeom prst="rect">
            <a:avLst/>
          </a:prstGeom>
        </p:spPr>
        <p:txBody>
          <a:bodyPr lIns="0" tIns="0" rIns="0" bIns="0" rtlCol="0" anchor="t">
            <a:spAutoFit/>
          </a:bodyPr>
          <a:lstStyle/>
          <a:p>
            <a:pPr marL="0" lvl="0" indent="0" algn="ctr">
              <a:lnSpc>
                <a:spcPts val="3900"/>
              </a:lnSpc>
            </a:pPr>
            <a:r>
              <a:rPr lang="en-US" sz="3000">
                <a:solidFill>
                  <a:srgbClr val="000000"/>
                </a:solidFill>
                <a:latin typeface="Roboto"/>
              </a:rPr>
              <a:t>44.1%</a:t>
            </a:r>
          </a:p>
        </p:txBody>
      </p:sp>
      <p:sp>
        <p:nvSpPr>
          <p:cNvPr id="13" name="TextBox 13"/>
          <p:cNvSpPr txBox="1"/>
          <p:nvPr/>
        </p:nvSpPr>
        <p:spPr>
          <a:xfrm>
            <a:off x="271712" y="2196360"/>
            <a:ext cx="2441338" cy="1495425"/>
          </a:xfrm>
          <a:prstGeom prst="rect">
            <a:avLst/>
          </a:prstGeom>
        </p:spPr>
        <p:txBody>
          <a:bodyPr lIns="0" tIns="0" rIns="0" bIns="0" rtlCol="0" anchor="t">
            <a:spAutoFit/>
          </a:bodyPr>
          <a:lstStyle/>
          <a:p>
            <a:pPr marL="0" lvl="0" indent="0" algn="ctr">
              <a:lnSpc>
                <a:spcPts val="3900"/>
              </a:lnSpc>
            </a:pPr>
            <a:r>
              <a:rPr lang="en-US" sz="3000">
                <a:solidFill>
                  <a:srgbClr val="000000"/>
                </a:solidFill>
                <a:latin typeface="Roboto"/>
              </a:rPr>
              <a:t>Belum melakukan SPI</a:t>
            </a:r>
          </a:p>
        </p:txBody>
      </p:sp>
      <p:sp>
        <p:nvSpPr>
          <p:cNvPr id="14" name="TextBox 14"/>
          <p:cNvSpPr txBox="1"/>
          <p:nvPr/>
        </p:nvSpPr>
        <p:spPr>
          <a:xfrm>
            <a:off x="556616" y="7732255"/>
            <a:ext cx="2022824" cy="1495425"/>
          </a:xfrm>
          <a:prstGeom prst="rect">
            <a:avLst/>
          </a:prstGeom>
        </p:spPr>
        <p:txBody>
          <a:bodyPr lIns="0" tIns="0" rIns="0" bIns="0" rtlCol="0" anchor="t">
            <a:spAutoFit/>
          </a:bodyPr>
          <a:lstStyle/>
          <a:p>
            <a:pPr marL="0" lvl="0" indent="0" algn="ctr">
              <a:lnSpc>
                <a:spcPts val="3900"/>
              </a:lnSpc>
            </a:pPr>
            <a:r>
              <a:rPr lang="en-US" sz="3000">
                <a:solidFill>
                  <a:srgbClr val="0F3256"/>
                </a:solidFill>
                <a:latin typeface="Roboto"/>
              </a:rPr>
              <a:t>Sudah melakukan SPI</a:t>
            </a:r>
          </a:p>
        </p:txBody>
      </p:sp>
      <p:sp>
        <p:nvSpPr>
          <p:cNvPr id="15" name="TextBox 15"/>
          <p:cNvSpPr txBox="1"/>
          <p:nvPr/>
        </p:nvSpPr>
        <p:spPr>
          <a:xfrm>
            <a:off x="10052451" y="3061563"/>
            <a:ext cx="6859439" cy="1149449"/>
          </a:xfrm>
          <a:prstGeom prst="rect">
            <a:avLst/>
          </a:prstGeom>
        </p:spPr>
        <p:txBody>
          <a:bodyPr lIns="0" tIns="0" rIns="0" bIns="0" rtlCol="0" anchor="t">
            <a:spAutoFit/>
          </a:bodyPr>
          <a:lstStyle/>
          <a:p>
            <a:pPr marL="755649" lvl="1" indent="-377824">
              <a:lnSpc>
                <a:spcPts val="4549"/>
              </a:lnSpc>
              <a:buFont typeface="Arial"/>
              <a:buChar char="•"/>
            </a:pPr>
            <a:r>
              <a:rPr lang="en-US" sz="3499">
                <a:solidFill>
                  <a:srgbClr val="0F3256"/>
                </a:solidFill>
                <a:latin typeface="Roboto Bold"/>
              </a:rPr>
              <a:t>Pelaksanaan SPI belum optimal</a:t>
            </a:r>
          </a:p>
        </p:txBody>
      </p:sp>
      <p:sp>
        <p:nvSpPr>
          <p:cNvPr id="16" name="TextBox 16"/>
          <p:cNvSpPr txBox="1"/>
          <p:nvPr/>
        </p:nvSpPr>
        <p:spPr>
          <a:xfrm>
            <a:off x="10052451" y="4986155"/>
            <a:ext cx="6697438" cy="1149449"/>
          </a:xfrm>
          <a:prstGeom prst="rect">
            <a:avLst/>
          </a:prstGeom>
        </p:spPr>
        <p:txBody>
          <a:bodyPr lIns="0" tIns="0" rIns="0" bIns="0" rtlCol="0" anchor="t">
            <a:spAutoFit/>
          </a:bodyPr>
          <a:lstStyle/>
          <a:p>
            <a:pPr marL="755649" lvl="1" indent="-377824">
              <a:lnSpc>
                <a:spcPts val="4549"/>
              </a:lnSpc>
              <a:buFont typeface="Arial"/>
              <a:buChar char="•"/>
            </a:pPr>
            <a:r>
              <a:rPr lang="en-US" sz="3499">
                <a:solidFill>
                  <a:srgbClr val="0F3256"/>
                </a:solidFill>
                <a:latin typeface="Roboto"/>
              </a:rPr>
              <a:t>Padahal, SPI merupakan alat ukur pemetaan korupsi</a:t>
            </a:r>
          </a:p>
        </p:txBody>
      </p:sp>
      <p:sp>
        <p:nvSpPr>
          <p:cNvPr id="17" name="TextBox 17"/>
          <p:cNvSpPr txBox="1"/>
          <p:nvPr/>
        </p:nvSpPr>
        <p:spPr>
          <a:xfrm>
            <a:off x="10052451" y="6681576"/>
            <a:ext cx="6066877" cy="1158974"/>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0F3256"/>
                </a:solidFill>
                <a:latin typeface="Roboto"/>
              </a:rPr>
              <a:t>SPI memberikan informasi dan evaluasi</a:t>
            </a:r>
          </a:p>
        </p:txBody>
      </p:sp>
      <p:pic>
        <p:nvPicPr>
          <p:cNvPr id="18" name="Picture 18"/>
          <p:cNvPicPr>
            <a:picLocks noChangeAspect="1"/>
          </p:cNvPicPr>
          <p:nvPr/>
        </p:nvPicPr>
        <p:blipFill>
          <a:blip r:embed="rId8"/>
          <a:srcRect/>
          <a:stretch>
            <a:fillRect/>
          </a:stretch>
        </p:blipFill>
        <p:spPr>
          <a:xfrm>
            <a:off x="16749889" y="8700014"/>
            <a:ext cx="1546616" cy="1544683"/>
          </a:xfrm>
          <a:prstGeom prst="rect">
            <a:avLst/>
          </a:prstGeom>
        </p:spPr>
      </p:pic>
      <p:sp>
        <p:nvSpPr>
          <p:cNvPr id="19" name="TextBox 19"/>
          <p:cNvSpPr txBox="1"/>
          <p:nvPr/>
        </p:nvSpPr>
        <p:spPr>
          <a:xfrm>
            <a:off x="17145620" y="8980959"/>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620639" y="1028700"/>
            <a:ext cx="9520001" cy="9508101"/>
          </a:xfrm>
          <a:prstGeom prst="rect">
            <a:avLst/>
          </a:prstGeom>
        </p:spPr>
      </p:pic>
      <p:pic>
        <p:nvPicPr>
          <p:cNvPr id="3" name="Picture 3"/>
          <p:cNvPicPr>
            <a:picLocks noChangeAspect="1"/>
          </p:cNvPicPr>
          <p:nvPr/>
        </p:nvPicPr>
        <p:blipFill>
          <a:blip r:embed="rId4"/>
          <a:srcRect/>
          <a:stretch>
            <a:fillRect/>
          </a:stretch>
        </p:blipFill>
        <p:spPr>
          <a:xfrm>
            <a:off x="5643533" y="2489201"/>
            <a:ext cx="7474214" cy="676909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21326" y="2437680"/>
            <a:ext cx="1621342" cy="1017024"/>
          </a:xfrm>
          <a:prstGeom prst="rect">
            <a:avLst/>
          </a:prstGeom>
        </p:spPr>
      </p:pic>
      <p:sp>
        <p:nvSpPr>
          <p:cNvPr id="5" name="AutoShape 5"/>
          <p:cNvSpPr/>
          <p:nvPr/>
        </p:nvSpPr>
        <p:spPr>
          <a:xfrm>
            <a:off x="-618322" y="5735126"/>
            <a:ext cx="5944805" cy="0"/>
          </a:xfrm>
          <a:prstGeom prst="line">
            <a:avLst/>
          </a:prstGeom>
          <a:ln w="47625" cap="rnd">
            <a:solidFill>
              <a:srgbClr val="000000"/>
            </a:solidFill>
            <a:prstDash val="solid"/>
            <a:headEnd type="none" w="sm" len="sm"/>
            <a:tailEnd type="none" w="sm" len="sm"/>
          </a:ln>
        </p:spPr>
      </p:sp>
      <p:pic>
        <p:nvPicPr>
          <p:cNvPr id="6" name="Picture 6"/>
          <p:cNvPicPr>
            <a:picLocks noChangeAspect="1"/>
          </p:cNvPicPr>
          <p:nvPr/>
        </p:nvPicPr>
        <p:blipFill>
          <a:blip r:embed="rId7"/>
          <a:srcRect/>
          <a:stretch>
            <a:fillRect/>
          </a:stretch>
        </p:blipFill>
        <p:spPr>
          <a:xfrm rot="1045063">
            <a:off x="14953923" y="2753077"/>
            <a:ext cx="1973715" cy="2295018"/>
          </a:xfrm>
          <a:prstGeom prst="rect">
            <a:avLst/>
          </a:prstGeom>
        </p:spPr>
      </p:pic>
      <p:sp>
        <p:nvSpPr>
          <p:cNvPr id="7" name="TextBox 7"/>
          <p:cNvSpPr txBox="1"/>
          <p:nvPr/>
        </p:nvSpPr>
        <p:spPr>
          <a:xfrm>
            <a:off x="2133267" y="479174"/>
            <a:ext cx="14021467" cy="942876"/>
          </a:xfrm>
          <a:prstGeom prst="rect">
            <a:avLst/>
          </a:prstGeom>
        </p:spPr>
        <p:txBody>
          <a:bodyPr lIns="0" tIns="0" rIns="0" bIns="0" rtlCol="0" anchor="t">
            <a:spAutoFit/>
          </a:bodyPr>
          <a:lstStyle/>
          <a:p>
            <a:pPr marL="0" lvl="0" indent="0" algn="ctr">
              <a:lnSpc>
                <a:spcPts val="7699"/>
              </a:lnSpc>
              <a:spcBef>
                <a:spcPct val="0"/>
              </a:spcBef>
            </a:pPr>
            <a:r>
              <a:rPr lang="en-US" sz="5499">
                <a:solidFill>
                  <a:srgbClr val="0F3256"/>
                </a:solidFill>
                <a:latin typeface="Roboto Bold"/>
              </a:rPr>
              <a:t>Jumlah LHKPN</a:t>
            </a:r>
          </a:p>
        </p:txBody>
      </p:sp>
      <p:sp>
        <p:nvSpPr>
          <p:cNvPr id="8" name="TextBox 8"/>
          <p:cNvSpPr txBox="1"/>
          <p:nvPr/>
        </p:nvSpPr>
        <p:spPr>
          <a:xfrm>
            <a:off x="13951450" y="5243256"/>
            <a:ext cx="3978660" cy="1761662"/>
          </a:xfrm>
          <a:prstGeom prst="rect">
            <a:avLst/>
          </a:prstGeom>
        </p:spPr>
        <p:txBody>
          <a:bodyPr lIns="0" tIns="0" rIns="0" bIns="0" rtlCol="0" anchor="t">
            <a:spAutoFit/>
          </a:bodyPr>
          <a:lstStyle/>
          <a:p>
            <a:pPr algn="ctr">
              <a:lnSpc>
                <a:spcPts val="4617"/>
              </a:lnSpc>
            </a:pPr>
            <a:r>
              <a:rPr lang="en-US" sz="3552">
                <a:solidFill>
                  <a:srgbClr val="0F3256"/>
                </a:solidFill>
                <a:latin typeface="Roboto Bold"/>
              </a:rPr>
              <a:t>LHKPN sudah terlaksana cukup baik</a:t>
            </a:r>
          </a:p>
        </p:txBody>
      </p:sp>
      <p:sp>
        <p:nvSpPr>
          <p:cNvPr id="9" name="TextBox 9"/>
          <p:cNvSpPr txBox="1"/>
          <p:nvPr/>
        </p:nvSpPr>
        <p:spPr>
          <a:xfrm>
            <a:off x="438940" y="4042510"/>
            <a:ext cx="4586116" cy="1377890"/>
          </a:xfrm>
          <a:prstGeom prst="rect">
            <a:avLst/>
          </a:prstGeom>
        </p:spPr>
        <p:txBody>
          <a:bodyPr lIns="0" tIns="0" rIns="0" bIns="0" rtlCol="0" anchor="t">
            <a:spAutoFit/>
          </a:bodyPr>
          <a:lstStyle/>
          <a:p>
            <a:pPr algn="ctr">
              <a:lnSpc>
                <a:spcPts val="3640"/>
              </a:lnSpc>
              <a:spcBef>
                <a:spcPct val="0"/>
              </a:spcBef>
            </a:pPr>
            <a:r>
              <a:rPr lang="en-US" sz="2600">
                <a:solidFill>
                  <a:srgbClr val="0F3256"/>
                </a:solidFill>
                <a:latin typeface="Roboto"/>
              </a:rPr>
              <a:t>Provinsi DI Yogyakarta dinilai berhasil mensukseskan LHKPN</a:t>
            </a:r>
          </a:p>
        </p:txBody>
      </p:sp>
      <p:sp>
        <p:nvSpPr>
          <p:cNvPr id="10" name="TextBox 10"/>
          <p:cNvSpPr txBox="1"/>
          <p:nvPr/>
        </p:nvSpPr>
        <p:spPr>
          <a:xfrm>
            <a:off x="393814" y="6287397"/>
            <a:ext cx="4676368" cy="1377890"/>
          </a:xfrm>
          <a:prstGeom prst="rect">
            <a:avLst/>
          </a:prstGeom>
        </p:spPr>
        <p:txBody>
          <a:bodyPr lIns="0" tIns="0" rIns="0" bIns="0" rtlCol="0" anchor="t">
            <a:spAutoFit/>
          </a:bodyPr>
          <a:lstStyle/>
          <a:p>
            <a:pPr algn="ctr">
              <a:lnSpc>
                <a:spcPts val="3640"/>
              </a:lnSpc>
              <a:spcBef>
                <a:spcPct val="0"/>
              </a:spcBef>
            </a:pPr>
            <a:r>
              <a:rPr lang="en-US" sz="2600">
                <a:solidFill>
                  <a:srgbClr val="0F3256"/>
                </a:solidFill>
                <a:latin typeface="Roboto"/>
              </a:rPr>
              <a:t>Provinsi Papua belum optimal dalam pelaporan harta kekayaan</a:t>
            </a:r>
          </a:p>
        </p:txBody>
      </p:sp>
      <p:pic>
        <p:nvPicPr>
          <p:cNvPr id="11" name="Picture 11"/>
          <p:cNvPicPr>
            <a:picLocks noChangeAspect="1"/>
          </p:cNvPicPr>
          <p:nvPr/>
        </p:nvPicPr>
        <p:blipFill>
          <a:blip r:embed="rId8"/>
          <a:srcRect/>
          <a:stretch>
            <a:fillRect/>
          </a:stretch>
        </p:blipFill>
        <p:spPr>
          <a:xfrm>
            <a:off x="16741384" y="8742317"/>
            <a:ext cx="1546616" cy="1544683"/>
          </a:xfrm>
          <a:prstGeom prst="rect">
            <a:avLst/>
          </a:prstGeom>
        </p:spPr>
      </p:pic>
      <p:sp>
        <p:nvSpPr>
          <p:cNvPr id="12" name="TextBox 12"/>
          <p:cNvSpPr txBox="1"/>
          <p:nvPr/>
        </p:nvSpPr>
        <p:spPr>
          <a:xfrm>
            <a:off x="17137115" y="9023263"/>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20501" y="-2471879"/>
            <a:ext cx="18288000" cy="8846998"/>
            <a:chOff x="0" y="0"/>
            <a:chExt cx="7715758" cy="3732573"/>
          </a:xfrm>
        </p:grpSpPr>
        <p:sp>
          <p:nvSpPr>
            <p:cNvPr id="3" name="Freeform 3"/>
            <p:cNvSpPr/>
            <p:nvPr/>
          </p:nvSpPr>
          <p:spPr>
            <a:xfrm>
              <a:off x="0" y="0"/>
              <a:ext cx="7715758" cy="3732573"/>
            </a:xfrm>
            <a:custGeom>
              <a:avLst/>
              <a:gdLst/>
              <a:ahLst/>
              <a:cxnLst/>
              <a:rect l="l" t="t" r="r" b="b"/>
              <a:pathLst>
                <a:path w="7715758" h="3732573">
                  <a:moveTo>
                    <a:pt x="7591298" y="3732573"/>
                  </a:moveTo>
                  <a:lnTo>
                    <a:pt x="124460" y="3732573"/>
                  </a:lnTo>
                  <a:cubicBezTo>
                    <a:pt x="55880" y="3732573"/>
                    <a:pt x="0" y="3676693"/>
                    <a:pt x="0" y="3608113"/>
                  </a:cubicBezTo>
                  <a:lnTo>
                    <a:pt x="0" y="124460"/>
                  </a:lnTo>
                  <a:cubicBezTo>
                    <a:pt x="0" y="55880"/>
                    <a:pt x="55880" y="0"/>
                    <a:pt x="124460" y="0"/>
                  </a:cubicBezTo>
                  <a:lnTo>
                    <a:pt x="7591299" y="0"/>
                  </a:lnTo>
                  <a:cubicBezTo>
                    <a:pt x="7659878" y="0"/>
                    <a:pt x="7715758" y="55880"/>
                    <a:pt x="7715758" y="124460"/>
                  </a:cubicBezTo>
                  <a:lnTo>
                    <a:pt x="7715758" y="3608113"/>
                  </a:lnTo>
                  <a:cubicBezTo>
                    <a:pt x="7715758" y="3676693"/>
                    <a:pt x="7659878" y="3732573"/>
                    <a:pt x="7591299" y="3732573"/>
                  </a:cubicBezTo>
                  <a:close/>
                </a:path>
              </a:pathLst>
            </a:custGeom>
            <a:solidFill>
              <a:srgbClr val="B8D6F6"/>
            </a:solidFill>
          </p:spPr>
        </p:sp>
      </p:grpSp>
      <p:pic>
        <p:nvPicPr>
          <p:cNvPr id="4" name="Picture 4"/>
          <p:cNvPicPr>
            <a:picLocks noChangeAspect="1"/>
          </p:cNvPicPr>
          <p:nvPr/>
        </p:nvPicPr>
        <p:blipFill>
          <a:blip r:embed="rId3"/>
          <a:srcRect b="5628"/>
          <a:stretch>
            <a:fillRect/>
          </a:stretch>
        </p:blipFill>
        <p:spPr>
          <a:xfrm>
            <a:off x="450711" y="2387741"/>
            <a:ext cx="7945575" cy="6790986"/>
          </a:xfrm>
          <a:prstGeom prst="rect">
            <a:avLst/>
          </a:prstGeom>
        </p:spPr>
      </p:pic>
      <p:sp>
        <p:nvSpPr>
          <p:cNvPr id="5" name="TextBox 5"/>
          <p:cNvSpPr txBox="1"/>
          <p:nvPr/>
        </p:nvSpPr>
        <p:spPr>
          <a:xfrm>
            <a:off x="5070692" y="690436"/>
            <a:ext cx="8146615" cy="1261184"/>
          </a:xfrm>
          <a:prstGeom prst="rect">
            <a:avLst/>
          </a:prstGeom>
        </p:spPr>
        <p:txBody>
          <a:bodyPr lIns="0" tIns="0" rIns="0" bIns="0" rtlCol="0" anchor="t">
            <a:spAutoFit/>
          </a:bodyPr>
          <a:lstStyle/>
          <a:p>
            <a:pPr marL="0" lvl="0" indent="0">
              <a:lnSpc>
                <a:spcPts val="10272"/>
              </a:lnSpc>
              <a:spcBef>
                <a:spcPct val="0"/>
              </a:spcBef>
            </a:pPr>
            <a:r>
              <a:rPr lang="en-US" sz="7337">
                <a:solidFill>
                  <a:srgbClr val="0F3256"/>
                </a:solidFill>
                <a:latin typeface="Roboto Bold"/>
              </a:rPr>
              <a:t>Laporan Gratifikasi</a:t>
            </a:r>
          </a:p>
        </p:txBody>
      </p:sp>
      <p:sp>
        <p:nvSpPr>
          <p:cNvPr id="6" name="TextBox 6"/>
          <p:cNvSpPr txBox="1"/>
          <p:nvPr/>
        </p:nvSpPr>
        <p:spPr>
          <a:xfrm>
            <a:off x="8846998" y="2321066"/>
            <a:ext cx="9144000" cy="2206575"/>
          </a:xfrm>
          <a:prstGeom prst="rect">
            <a:avLst/>
          </a:prstGeom>
        </p:spPr>
        <p:txBody>
          <a:bodyPr lIns="0" tIns="0" rIns="0" bIns="0" rtlCol="0" anchor="t">
            <a:spAutoFit/>
          </a:bodyPr>
          <a:lstStyle/>
          <a:p>
            <a:pPr algn="ctr">
              <a:lnSpc>
                <a:spcPts val="4900"/>
              </a:lnSpc>
            </a:pPr>
            <a:r>
              <a:rPr lang="en-US" sz="3500">
                <a:solidFill>
                  <a:srgbClr val="0F3256"/>
                </a:solidFill>
                <a:latin typeface="Bayan Bold Bold"/>
              </a:rPr>
              <a:t>Jumlah Laporan Gratifikasi Tinggi</a:t>
            </a:r>
          </a:p>
          <a:p>
            <a:pPr algn="ctr">
              <a:lnSpc>
                <a:spcPts val="4200"/>
              </a:lnSpc>
            </a:pPr>
            <a:r>
              <a:rPr lang="en-US" sz="3000">
                <a:solidFill>
                  <a:srgbClr val="0F3256"/>
                </a:solidFill>
                <a:latin typeface="Open Sans"/>
              </a:rPr>
              <a:t>marak akan terjadinya gratifikasi namun diimbangi dengan tingkat kesadaran penyelenggara negara cukup tinggi akan gratifikasi </a:t>
            </a:r>
          </a:p>
        </p:txBody>
      </p:sp>
      <p:sp>
        <p:nvSpPr>
          <p:cNvPr id="7" name="TextBox 7"/>
          <p:cNvSpPr txBox="1"/>
          <p:nvPr/>
        </p:nvSpPr>
        <p:spPr>
          <a:xfrm>
            <a:off x="9024363" y="5076825"/>
            <a:ext cx="8805996" cy="3806775"/>
          </a:xfrm>
          <a:prstGeom prst="rect">
            <a:avLst/>
          </a:prstGeom>
        </p:spPr>
        <p:txBody>
          <a:bodyPr lIns="0" tIns="0" rIns="0" bIns="0" rtlCol="0" anchor="t">
            <a:spAutoFit/>
          </a:bodyPr>
          <a:lstStyle/>
          <a:p>
            <a:pPr algn="ctr">
              <a:lnSpc>
                <a:spcPts val="4900"/>
              </a:lnSpc>
            </a:pPr>
            <a:r>
              <a:rPr lang="en-US" sz="3500" dirty="0" err="1">
                <a:solidFill>
                  <a:srgbClr val="0F3256"/>
                </a:solidFill>
                <a:latin typeface="Bayan Bold Bold"/>
              </a:rPr>
              <a:t>Jumlah</a:t>
            </a:r>
            <a:r>
              <a:rPr lang="en-US" sz="3500" dirty="0">
                <a:solidFill>
                  <a:srgbClr val="0F3256"/>
                </a:solidFill>
                <a:latin typeface="Bayan Bold Bold"/>
              </a:rPr>
              <a:t> </a:t>
            </a:r>
            <a:r>
              <a:rPr lang="en-US" sz="3500" dirty="0" err="1">
                <a:solidFill>
                  <a:srgbClr val="0F3256"/>
                </a:solidFill>
                <a:latin typeface="Bayan Bold Bold"/>
              </a:rPr>
              <a:t>Laporan</a:t>
            </a:r>
            <a:r>
              <a:rPr lang="en-US" sz="3500" dirty="0">
                <a:solidFill>
                  <a:srgbClr val="0F3256"/>
                </a:solidFill>
                <a:latin typeface="Bayan Bold Bold"/>
              </a:rPr>
              <a:t> </a:t>
            </a:r>
            <a:r>
              <a:rPr lang="en-US" sz="3500" dirty="0" err="1">
                <a:solidFill>
                  <a:srgbClr val="0F3256"/>
                </a:solidFill>
                <a:latin typeface="Bayan Bold Bold"/>
              </a:rPr>
              <a:t>Gratifikasi</a:t>
            </a:r>
            <a:r>
              <a:rPr lang="en-US" sz="3500" dirty="0">
                <a:solidFill>
                  <a:srgbClr val="0F3256"/>
                </a:solidFill>
                <a:latin typeface="Bayan Bold Bold"/>
              </a:rPr>
              <a:t> </a:t>
            </a:r>
            <a:r>
              <a:rPr lang="en-US" sz="3500" dirty="0" err="1">
                <a:solidFill>
                  <a:srgbClr val="0F3256"/>
                </a:solidFill>
                <a:latin typeface="Bayan Bold Bold"/>
              </a:rPr>
              <a:t>Rendah</a:t>
            </a:r>
            <a:endParaRPr lang="en-US" sz="3000" dirty="0">
              <a:solidFill>
                <a:srgbClr val="0F3256"/>
              </a:solidFill>
              <a:latin typeface="Bayan Bold Bold"/>
            </a:endParaRPr>
          </a:p>
          <a:p>
            <a:pPr marL="323850" lvl="1" algn="ctr">
              <a:lnSpc>
                <a:spcPts val="4200"/>
              </a:lnSpc>
            </a:pPr>
            <a:r>
              <a:rPr lang="en-US" sz="3000" dirty="0">
                <a:solidFill>
                  <a:srgbClr val="0F3256"/>
                </a:solidFill>
                <a:latin typeface="Open Sans"/>
              </a:rPr>
              <a:t>1. Tingkat </a:t>
            </a:r>
            <a:r>
              <a:rPr lang="en-US" sz="3000" dirty="0" err="1">
                <a:solidFill>
                  <a:srgbClr val="0F3256"/>
                </a:solidFill>
                <a:latin typeface="Open Sans"/>
              </a:rPr>
              <a:t>pelaporan</a:t>
            </a:r>
            <a:r>
              <a:rPr lang="en-US" sz="3000" dirty="0">
                <a:solidFill>
                  <a:srgbClr val="0F3256"/>
                </a:solidFill>
                <a:latin typeface="Open Sans"/>
              </a:rPr>
              <a:t> </a:t>
            </a:r>
            <a:r>
              <a:rPr lang="en-US" sz="3000" dirty="0" err="1">
                <a:solidFill>
                  <a:srgbClr val="0F3256"/>
                </a:solidFill>
                <a:latin typeface="Open Sans"/>
              </a:rPr>
              <a:t>gratifikasi</a:t>
            </a:r>
            <a:r>
              <a:rPr lang="en-US" sz="3000" dirty="0">
                <a:solidFill>
                  <a:srgbClr val="0F3256"/>
                </a:solidFill>
                <a:latin typeface="Open Sans"/>
              </a:rPr>
              <a:t> </a:t>
            </a:r>
            <a:r>
              <a:rPr lang="en-US" sz="3000" dirty="0" err="1">
                <a:solidFill>
                  <a:srgbClr val="0F3256"/>
                </a:solidFill>
                <a:latin typeface="Open Sans"/>
              </a:rPr>
              <a:t>rendah</a:t>
            </a:r>
            <a:r>
              <a:rPr lang="en-US" sz="3000" dirty="0">
                <a:solidFill>
                  <a:srgbClr val="0F3256"/>
                </a:solidFill>
                <a:latin typeface="Open Sans"/>
              </a:rPr>
              <a:t> </a:t>
            </a:r>
            <a:r>
              <a:rPr lang="en-US" sz="3000" dirty="0" err="1">
                <a:solidFill>
                  <a:srgbClr val="0F3256"/>
                </a:solidFill>
                <a:latin typeface="Open Sans"/>
              </a:rPr>
              <a:t>karena</a:t>
            </a:r>
            <a:r>
              <a:rPr lang="en-US" sz="3000" dirty="0">
                <a:solidFill>
                  <a:srgbClr val="0F3256"/>
                </a:solidFill>
                <a:latin typeface="Open Sans"/>
              </a:rPr>
              <a:t> </a:t>
            </a:r>
            <a:r>
              <a:rPr lang="en-US" sz="3000" dirty="0" err="1">
                <a:solidFill>
                  <a:srgbClr val="0F3256"/>
                </a:solidFill>
                <a:latin typeface="Open Sans"/>
              </a:rPr>
              <a:t>tidak</a:t>
            </a:r>
            <a:r>
              <a:rPr lang="en-US" sz="3000" dirty="0">
                <a:solidFill>
                  <a:srgbClr val="0F3256"/>
                </a:solidFill>
                <a:latin typeface="Open Sans"/>
              </a:rPr>
              <a:t> </a:t>
            </a:r>
            <a:r>
              <a:rPr lang="en-US" sz="3000" dirty="0" err="1">
                <a:solidFill>
                  <a:srgbClr val="0F3256"/>
                </a:solidFill>
                <a:latin typeface="Open Sans"/>
              </a:rPr>
              <a:t>sejalan</a:t>
            </a:r>
            <a:r>
              <a:rPr lang="en-US" sz="3000" dirty="0">
                <a:solidFill>
                  <a:srgbClr val="0F3256"/>
                </a:solidFill>
                <a:latin typeface="Open Sans"/>
              </a:rPr>
              <a:t> </a:t>
            </a:r>
            <a:r>
              <a:rPr lang="en-US" sz="3000" dirty="0" err="1">
                <a:solidFill>
                  <a:srgbClr val="0F3256"/>
                </a:solidFill>
                <a:latin typeface="Open Sans"/>
              </a:rPr>
              <a:t>dengan</a:t>
            </a:r>
            <a:r>
              <a:rPr lang="en-US" sz="3000" dirty="0">
                <a:solidFill>
                  <a:srgbClr val="0F3256"/>
                </a:solidFill>
                <a:latin typeface="Open Sans"/>
              </a:rPr>
              <a:t> </a:t>
            </a:r>
            <a:r>
              <a:rPr lang="en-US" sz="3000" dirty="0" err="1">
                <a:solidFill>
                  <a:srgbClr val="0F3256"/>
                </a:solidFill>
                <a:latin typeface="Open Sans"/>
              </a:rPr>
              <a:t>sikap</a:t>
            </a:r>
            <a:r>
              <a:rPr lang="en-US" sz="3000" dirty="0">
                <a:solidFill>
                  <a:srgbClr val="0F3256"/>
                </a:solidFill>
                <a:latin typeface="Open Sans"/>
              </a:rPr>
              <a:t> </a:t>
            </a:r>
            <a:r>
              <a:rPr lang="en-US" sz="3000" dirty="0" err="1">
                <a:solidFill>
                  <a:srgbClr val="0F3256"/>
                </a:solidFill>
                <a:latin typeface="Open Sans"/>
              </a:rPr>
              <a:t>jujur</a:t>
            </a:r>
            <a:r>
              <a:rPr lang="en-US" sz="3000" dirty="0">
                <a:solidFill>
                  <a:srgbClr val="0F3256"/>
                </a:solidFill>
                <a:latin typeface="Open Sans"/>
              </a:rPr>
              <a:t> </a:t>
            </a:r>
            <a:r>
              <a:rPr lang="en-US" sz="3000" dirty="0" err="1">
                <a:solidFill>
                  <a:srgbClr val="0F3256"/>
                </a:solidFill>
                <a:latin typeface="Open Sans"/>
              </a:rPr>
              <a:t>dari</a:t>
            </a:r>
            <a:r>
              <a:rPr lang="en-US" sz="3000" dirty="0">
                <a:solidFill>
                  <a:srgbClr val="0F3256"/>
                </a:solidFill>
                <a:latin typeface="Open Sans"/>
              </a:rPr>
              <a:t> </a:t>
            </a:r>
            <a:r>
              <a:rPr lang="en-US" sz="3000" dirty="0" err="1">
                <a:solidFill>
                  <a:srgbClr val="0F3256"/>
                </a:solidFill>
                <a:latin typeface="Open Sans"/>
              </a:rPr>
              <a:t>penyelenggara</a:t>
            </a:r>
            <a:r>
              <a:rPr lang="en-US" sz="3000" dirty="0">
                <a:solidFill>
                  <a:srgbClr val="0F3256"/>
                </a:solidFill>
                <a:latin typeface="Open Sans"/>
              </a:rPr>
              <a:t> </a:t>
            </a:r>
            <a:r>
              <a:rPr lang="en-US" sz="3000" dirty="0" err="1">
                <a:solidFill>
                  <a:srgbClr val="0F3256"/>
                </a:solidFill>
                <a:latin typeface="Open Sans"/>
              </a:rPr>
              <a:t>setempat</a:t>
            </a:r>
            <a:endParaRPr lang="en-US" sz="3000" dirty="0">
              <a:solidFill>
                <a:srgbClr val="0F3256"/>
              </a:solidFill>
              <a:latin typeface="Open Sans"/>
            </a:endParaRPr>
          </a:p>
          <a:p>
            <a:pPr marL="323850" lvl="1" algn="ctr">
              <a:lnSpc>
                <a:spcPts val="4200"/>
              </a:lnSpc>
            </a:pPr>
            <a:r>
              <a:rPr lang="en-US" sz="3000" dirty="0">
                <a:solidFill>
                  <a:srgbClr val="0F3256"/>
                </a:solidFill>
                <a:latin typeface="Open Sans"/>
              </a:rPr>
              <a:t>2. </a:t>
            </a:r>
            <a:r>
              <a:rPr lang="en-US" sz="3000" dirty="0" err="1">
                <a:solidFill>
                  <a:srgbClr val="0F3256"/>
                </a:solidFill>
                <a:latin typeface="Open Sans"/>
              </a:rPr>
              <a:t>Adanya</a:t>
            </a:r>
            <a:r>
              <a:rPr lang="en-US" sz="3000" dirty="0">
                <a:solidFill>
                  <a:srgbClr val="0F3256"/>
                </a:solidFill>
                <a:latin typeface="Open Sans"/>
              </a:rPr>
              <a:t> </a:t>
            </a:r>
            <a:r>
              <a:rPr lang="en-US" sz="3000" dirty="0" err="1">
                <a:solidFill>
                  <a:srgbClr val="0F3256"/>
                </a:solidFill>
                <a:latin typeface="Open Sans"/>
              </a:rPr>
              <a:t>instansi-instansi</a:t>
            </a:r>
            <a:r>
              <a:rPr lang="en-US" sz="3000" dirty="0">
                <a:solidFill>
                  <a:srgbClr val="0F3256"/>
                </a:solidFill>
                <a:latin typeface="Open Sans"/>
              </a:rPr>
              <a:t> di </a:t>
            </a:r>
            <a:r>
              <a:rPr lang="en-US" sz="3000" dirty="0" err="1">
                <a:solidFill>
                  <a:srgbClr val="0F3256"/>
                </a:solidFill>
                <a:latin typeface="Open Sans"/>
              </a:rPr>
              <a:t>daerah</a:t>
            </a:r>
            <a:r>
              <a:rPr lang="en-US" sz="3000" dirty="0">
                <a:solidFill>
                  <a:srgbClr val="0F3256"/>
                </a:solidFill>
                <a:latin typeface="Open Sans"/>
              </a:rPr>
              <a:t> </a:t>
            </a:r>
            <a:r>
              <a:rPr lang="en-US" sz="3000" dirty="0" err="1">
                <a:solidFill>
                  <a:srgbClr val="0F3256"/>
                </a:solidFill>
                <a:latin typeface="Open Sans"/>
              </a:rPr>
              <a:t>tersebut</a:t>
            </a:r>
            <a:r>
              <a:rPr lang="en-US" sz="3000" dirty="0">
                <a:solidFill>
                  <a:srgbClr val="0F3256"/>
                </a:solidFill>
                <a:latin typeface="Open Sans"/>
              </a:rPr>
              <a:t> yang </a:t>
            </a:r>
            <a:r>
              <a:rPr lang="en-US" sz="3000" dirty="0" err="1">
                <a:solidFill>
                  <a:srgbClr val="0F3256"/>
                </a:solidFill>
                <a:latin typeface="Open Sans"/>
              </a:rPr>
              <a:t>telah</a:t>
            </a:r>
            <a:r>
              <a:rPr lang="en-US" sz="3000" dirty="0">
                <a:solidFill>
                  <a:srgbClr val="0F3256"/>
                </a:solidFill>
                <a:latin typeface="Open Sans"/>
              </a:rPr>
              <a:t> </a:t>
            </a:r>
            <a:r>
              <a:rPr lang="en-US" sz="3000" dirty="0" err="1">
                <a:solidFill>
                  <a:srgbClr val="0F3256"/>
                </a:solidFill>
                <a:latin typeface="Open Sans"/>
              </a:rPr>
              <a:t>menerapkan</a:t>
            </a:r>
            <a:r>
              <a:rPr lang="en-US" sz="3000" dirty="0">
                <a:solidFill>
                  <a:srgbClr val="0F3256"/>
                </a:solidFill>
                <a:latin typeface="Open Sans"/>
              </a:rPr>
              <a:t> </a:t>
            </a:r>
            <a:r>
              <a:rPr lang="en-US" sz="3000" dirty="0" err="1">
                <a:solidFill>
                  <a:srgbClr val="0F3256"/>
                </a:solidFill>
                <a:latin typeface="Open Sans"/>
              </a:rPr>
              <a:t>lingkungan</a:t>
            </a:r>
            <a:r>
              <a:rPr lang="en-US" sz="3000" dirty="0">
                <a:solidFill>
                  <a:srgbClr val="0F3256"/>
                </a:solidFill>
                <a:latin typeface="Open Sans"/>
              </a:rPr>
              <a:t> anti </a:t>
            </a:r>
            <a:r>
              <a:rPr lang="en-US" sz="3000" dirty="0" err="1">
                <a:solidFill>
                  <a:srgbClr val="0F3256"/>
                </a:solidFill>
                <a:latin typeface="Open Sans"/>
              </a:rPr>
              <a:t>gratifikasi</a:t>
            </a:r>
            <a:endParaRPr lang="en-US" sz="3000" dirty="0">
              <a:solidFill>
                <a:srgbClr val="0F3256"/>
              </a:solidFill>
              <a:latin typeface="Open Sans"/>
            </a:endParaRPr>
          </a:p>
        </p:txBody>
      </p:sp>
      <p:pic>
        <p:nvPicPr>
          <p:cNvPr id="8" name="Picture 8"/>
          <p:cNvPicPr>
            <a:picLocks noChangeAspect="1"/>
          </p:cNvPicPr>
          <p:nvPr/>
        </p:nvPicPr>
        <p:blipFill>
          <a:blip r:embed="rId4"/>
          <a:srcRect/>
          <a:stretch>
            <a:fillRect/>
          </a:stretch>
        </p:blipFill>
        <p:spPr>
          <a:xfrm>
            <a:off x="16741384" y="8742317"/>
            <a:ext cx="1546616" cy="1544683"/>
          </a:xfrm>
          <a:prstGeom prst="rect">
            <a:avLst/>
          </a:prstGeom>
        </p:spPr>
      </p:pic>
      <p:sp>
        <p:nvSpPr>
          <p:cNvPr id="9" name="TextBox 9"/>
          <p:cNvSpPr txBox="1"/>
          <p:nvPr/>
        </p:nvSpPr>
        <p:spPr>
          <a:xfrm>
            <a:off x="17137115" y="9023263"/>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13247"/>
          <a:stretch>
            <a:fillRect/>
          </a:stretch>
        </p:blipFill>
        <p:spPr>
          <a:xfrm>
            <a:off x="2951169" y="2723899"/>
            <a:ext cx="11803569" cy="3160447"/>
          </a:xfrm>
          <a:prstGeom prst="rect">
            <a:avLst/>
          </a:prstGeom>
        </p:spPr>
      </p:pic>
      <p:grpSp>
        <p:nvGrpSpPr>
          <p:cNvPr id="3" name="Group 3"/>
          <p:cNvGrpSpPr/>
          <p:nvPr/>
        </p:nvGrpSpPr>
        <p:grpSpPr>
          <a:xfrm>
            <a:off x="0" y="7150641"/>
            <a:ext cx="18288000" cy="4059937"/>
            <a:chOff x="0" y="0"/>
            <a:chExt cx="6186311" cy="1373361"/>
          </a:xfrm>
        </p:grpSpPr>
        <p:sp>
          <p:nvSpPr>
            <p:cNvPr id="4" name="Freeform 4"/>
            <p:cNvSpPr/>
            <p:nvPr/>
          </p:nvSpPr>
          <p:spPr>
            <a:xfrm>
              <a:off x="0" y="0"/>
              <a:ext cx="6186311" cy="1373361"/>
            </a:xfrm>
            <a:custGeom>
              <a:avLst/>
              <a:gdLst/>
              <a:ahLst/>
              <a:cxnLst/>
              <a:rect l="l" t="t" r="r" b="b"/>
              <a:pathLst>
                <a:path w="6186311" h="1373361">
                  <a:moveTo>
                    <a:pt x="6061851" y="1373361"/>
                  </a:moveTo>
                  <a:lnTo>
                    <a:pt x="124460" y="1373361"/>
                  </a:lnTo>
                  <a:cubicBezTo>
                    <a:pt x="55880" y="1373361"/>
                    <a:pt x="0" y="1317481"/>
                    <a:pt x="0" y="1248901"/>
                  </a:cubicBezTo>
                  <a:lnTo>
                    <a:pt x="0" y="124460"/>
                  </a:lnTo>
                  <a:cubicBezTo>
                    <a:pt x="0" y="55880"/>
                    <a:pt x="55880" y="0"/>
                    <a:pt x="124460" y="0"/>
                  </a:cubicBezTo>
                  <a:lnTo>
                    <a:pt x="6061851" y="0"/>
                  </a:lnTo>
                  <a:cubicBezTo>
                    <a:pt x="6130431" y="0"/>
                    <a:pt x="6186311" y="55880"/>
                    <a:pt x="6186311" y="124460"/>
                  </a:cubicBezTo>
                  <a:lnTo>
                    <a:pt x="6186311" y="1248901"/>
                  </a:lnTo>
                  <a:cubicBezTo>
                    <a:pt x="6186311" y="1317481"/>
                    <a:pt x="6130431" y="1373361"/>
                    <a:pt x="6061851" y="1373361"/>
                  </a:cubicBezTo>
                  <a:close/>
                </a:path>
              </a:pathLst>
            </a:custGeom>
            <a:solidFill>
              <a:srgbClr val="B8D6F6"/>
            </a:solidFill>
          </p:spPr>
        </p:sp>
      </p:grpSp>
      <p:sp>
        <p:nvSpPr>
          <p:cNvPr id="5" name="TextBox 5"/>
          <p:cNvSpPr txBox="1"/>
          <p:nvPr/>
        </p:nvSpPr>
        <p:spPr>
          <a:xfrm>
            <a:off x="1833637" y="6506165"/>
            <a:ext cx="14620726" cy="1222276"/>
          </a:xfrm>
          <a:prstGeom prst="rect">
            <a:avLst/>
          </a:prstGeom>
        </p:spPr>
        <p:txBody>
          <a:bodyPr lIns="0" tIns="0" rIns="0" bIns="0" rtlCol="0" anchor="t">
            <a:spAutoFit/>
          </a:bodyPr>
          <a:lstStyle/>
          <a:p>
            <a:pPr algn="ctr">
              <a:lnSpc>
                <a:spcPts val="4900"/>
              </a:lnSpc>
              <a:spcBef>
                <a:spcPct val="0"/>
              </a:spcBef>
            </a:pPr>
            <a:r>
              <a:rPr lang="en-US" sz="3200" dirty="0" err="1">
                <a:solidFill>
                  <a:srgbClr val="000000"/>
                </a:solidFill>
                <a:latin typeface="Bayan Thin"/>
              </a:rPr>
              <a:t>Setiap</a:t>
            </a:r>
            <a:r>
              <a:rPr lang="en-US" sz="3200" dirty="0">
                <a:solidFill>
                  <a:srgbClr val="000000"/>
                </a:solidFill>
                <a:latin typeface="Bayan Thin"/>
              </a:rPr>
              <a:t> </a:t>
            </a:r>
            <a:r>
              <a:rPr lang="en-US" sz="3200" dirty="0" err="1">
                <a:solidFill>
                  <a:srgbClr val="000000"/>
                </a:solidFill>
                <a:latin typeface="Bayan Thin"/>
              </a:rPr>
              <a:t>Pemerintah</a:t>
            </a:r>
            <a:r>
              <a:rPr lang="en-US" sz="3200" dirty="0">
                <a:solidFill>
                  <a:srgbClr val="000000"/>
                </a:solidFill>
                <a:latin typeface="Bayan Thin"/>
              </a:rPr>
              <a:t> Daerah </a:t>
            </a:r>
            <a:r>
              <a:rPr lang="en-US" sz="3200" dirty="0" err="1">
                <a:solidFill>
                  <a:srgbClr val="000000"/>
                </a:solidFill>
                <a:latin typeface="Bayan Thin"/>
              </a:rPr>
              <a:t>perlu</a:t>
            </a:r>
            <a:r>
              <a:rPr lang="en-US" sz="3200" dirty="0">
                <a:solidFill>
                  <a:srgbClr val="000000"/>
                </a:solidFill>
                <a:latin typeface="Bayan Thin"/>
              </a:rPr>
              <a:t> </a:t>
            </a:r>
            <a:r>
              <a:rPr lang="en-US" sz="3200" dirty="0" err="1">
                <a:solidFill>
                  <a:srgbClr val="000000"/>
                </a:solidFill>
                <a:latin typeface="Bayan Thin"/>
              </a:rPr>
              <a:t>mengadakan</a:t>
            </a:r>
            <a:r>
              <a:rPr lang="en-US" sz="3200" dirty="0">
                <a:solidFill>
                  <a:srgbClr val="000000"/>
                </a:solidFill>
                <a:latin typeface="Bayan Thin"/>
              </a:rPr>
              <a:t> </a:t>
            </a:r>
            <a:r>
              <a:rPr lang="en-US" sz="3200" dirty="0" err="1">
                <a:solidFill>
                  <a:srgbClr val="000000"/>
                </a:solidFill>
                <a:latin typeface="Bayan Thin"/>
              </a:rPr>
              <a:t>evaluasi</a:t>
            </a:r>
            <a:r>
              <a:rPr lang="en-US" sz="3200" dirty="0">
                <a:solidFill>
                  <a:srgbClr val="000000"/>
                </a:solidFill>
                <a:latin typeface="Bayan Thin"/>
              </a:rPr>
              <a:t> </a:t>
            </a:r>
          </a:p>
          <a:p>
            <a:pPr algn="ctr">
              <a:lnSpc>
                <a:spcPts val="4900"/>
              </a:lnSpc>
              <a:spcBef>
                <a:spcPct val="0"/>
              </a:spcBef>
            </a:pPr>
            <a:r>
              <a:rPr lang="en-US" sz="3200" dirty="0" err="1">
                <a:solidFill>
                  <a:srgbClr val="000000"/>
                </a:solidFill>
                <a:latin typeface="Bayan Thin"/>
              </a:rPr>
              <a:t>lebih</a:t>
            </a:r>
            <a:r>
              <a:rPr lang="en-US" sz="3200" dirty="0">
                <a:solidFill>
                  <a:srgbClr val="000000"/>
                </a:solidFill>
                <a:latin typeface="Bayan Thin"/>
              </a:rPr>
              <a:t> </a:t>
            </a:r>
            <a:r>
              <a:rPr lang="en-US" sz="3200" dirty="0" err="1">
                <a:solidFill>
                  <a:srgbClr val="000000"/>
                </a:solidFill>
                <a:latin typeface="Bayan Thin"/>
              </a:rPr>
              <a:t>lanjut</a:t>
            </a:r>
            <a:r>
              <a:rPr lang="en-US" sz="3200" dirty="0">
                <a:solidFill>
                  <a:srgbClr val="000000"/>
                </a:solidFill>
                <a:latin typeface="Bayan Thin"/>
              </a:rPr>
              <a:t> </a:t>
            </a:r>
            <a:r>
              <a:rPr lang="en-US" sz="3200" dirty="0" err="1">
                <a:solidFill>
                  <a:srgbClr val="000000"/>
                </a:solidFill>
                <a:latin typeface="Bayan Thin"/>
              </a:rPr>
              <a:t>mengenai</a:t>
            </a:r>
            <a:r>
              <a:rPr lang="en-US" sz="3200" dirty="0">
                <a:solidFill>
                  <a:srgbClr val="000000"/>
                </a:solidFill>
                <a:latin typeface="Bayan Thin"/>
              </a:rPr>
              <a:t> </a:t>
            </a:r>
            <a:r>
              <a:rPr lang="en-US" sz="3200" dirty="0" err="1">
                <a:solidFill>
                  <a:srgbClr val="000000"/>
                </a:solidFill>
                <a:latin typeface="Bayan Thin"/>
              </a:rPr>
              <a:t>pelaksanaan</a:t>
            </a:r>
            <a:r>
              <a:rPr lang="en-US" sz="3200" dirty="0">
                <a:solidFill>
                  <a:srgbClr val="000000"/>
                </a:solidFill>
                <a:latin typeface="Bayan Thin"/>
              </a:rPr>
              <a:t> </a:t>
            </a:r>
            <a:r>
              <a:rPr lang="en-US" sz="3200" dirty="0" err="1">
                <a:solidFill>
                  <a:srgbClr val="000000"/>
                </a:solidFill>
                <a:latin typeface="Bayan Thin"/>
              </a:rPr>
              <a:t>delapan</a:t>
            </a:r>
            <a:r>
              <a:rPr lang="en-US" sz="3200" dirty="0">
                <a:solidFill>
                  <a:srgbClr val="000000"/>
                </a:solidFill>
                <a:latin typeface="Bayan Thin"/>
              </a:rPr>
              <a:t> </a:t>
            </a:r>
            <a:r>
              <a:rPr lang="en-US" sz="3200" dirty="0" err="1">
                <a:solidFill>
                  <a:srgbClr val="000000"/>
                </a:solidFill>
                <a:latin typeface="Bayan Thin"/>
              </a:rPr>
              <a:t>nilai</a:t>
            </a:r>
            <a:r>
              <a:rPr lang="en-US" sz="3200" dirty="0">
                <a:solidFill>
                  <a:srgbClr val="000000"/>
                </a:solidFill>
                <a:latin typeface="Bayan Thin"/>
              </a:rPr>
              <a:t> </a:t>
            </a:r>
            <a:r>
              <a:rPr lang="en-US" sz="3200" dirty="0" err="1">
                <a:solidFill>
                  <a:srgbClr val="000000"/>
                </a:solidFill>
                <a:latin typeface="Bayan Thin"/>
              </a:rPr>
              <a:t>intervensi</a:t>
            </a:r>
            <a:r>
              <a:rPr lang="en-US" sz="3200" dirty="0">
                <a:solidFill>
                  <a:srgbClr val="000000"/>
                </a:solidFill>
                <a:latin typeface="Bayan Thin"/>
              </a:rPr>
              <a:t> di </a:t>
            </a:r>
            <a:r>
              <a:rPr lang="en-US" sz="3200" dirty="0" err="1">
                <a:solidFill>
                  <a:srgbClr val="000000"/>
                </a:solidFill>
                <a:latin typeface="Bayan Thin"/>
              </a:rPr>
              <a:t>wilayahnya</a:t>
            </a:r>
            <a:r>
              <a:rPr lang="en-US" sz="3200" dirty="0">
                <a:solidFill>
                  <a:srgbClr val="000000"/>
                </a:solidFill>
                <a:latin typeface="Bayan Thin"/>
              </a:rPr>
              <a:t>. </a:t>
            </a:r>
            <a:endParaRPr lang="en-US" sz="3500" dirty="0">
              <a:solidFill>
                <a:srgbClr val="000000"/>
              </a:solidFill>
              <a:latin typeface="Bayan Thin"/>
            </a:endParaRPr>
          </a:p>
        </p:txBody>
      </p:sp>
      <p:sp>
        <p:nvSpPr>
          <p:cNvPr id="6" name="TextBox 6"/>
          <p:cNvSpPr txBox="1"/>
          <p:nvPr/>
        </p:nvSpPr>
        <p:spPr>
          <a:xfrm>
            <a:off x="608553" y="339169"/>
            <a:ext cx="17357338" cy="1245711"/>
          </a:xfrm>
          <a:prstGeom prst="rect">
            <a:avLst/>
          </a:prstGeom>
        </p:spPr>
        <p:txBody>
          <a:bodyPr lIns="0" tIns="0" rIns="0" bIns="0" rtlCol="0" anchor="t">
            <a:spAutoFit/>
          </a:bodyPr>
          <a:lstStyle/>
          <a:p>
            <a:pPr algn="ctr">
              <a:lnSpc>
                <a:spcPts val="10219"/>
              </a:lnSpc>
            </a:pPr>
            <a:r>
              <a:rPr lang="en-US" sz="7299">
                <a:solidFill>
                  <a:srgbClr val="000000"/>
                </a:solidFill>
                <a:latin typeface="Bayan Bold"/>
              </a:rPr>
              <a:t>Nilai Area Intervensi</a:t>
            </a:r>
          </a:p>
        </p:txBody>
      </p:sp>
      <p:pic>
        <p:nvPicPr>
          <p:cNvPr id="7" name="Picture 7"/>
          <p:cNvPicPr>
            <a:picLocks noChangeAspect="1"/>
          </p:cNvPicPr>
          <p:nvPr/>
        </p:nvPicPr>
        <p:blipFill>
          <a:blip r:embed="rId4"/>
          <a:srcRect/>
          <a:stretch>
            <a:fillRect/>
          </a:stretch>
        </p:blipFill>
        <p:spPr>
          <a:xfrm>
            <a:off x="0" y="40198"/>
            <a:ext cx="1546616" cy="1544683"/>
          </a:xfrm>
          <a:prstGeom prst="rect">
            <a:avLst/>
          </a:prstGeom>
        </p:spPr>
      </p:pic>
      <p:sp>
        <p:nvSpPr>
          <p:cNvPr id="8" name="TextBox 8"/>
          <p:cNvSpPr txBox="1"/>
          <p:nvPr/>
        </p:nvSpPr>
        <p:spPr>
          <a:xfrm>
            <a:off x="395731" y="321144"/>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11</a:t>
            </a:r>
            <a:endParaRPr lang="en-US" sz="5199" dirty="0">
              <a:solidFill>
                <a:srgbClr val="0F3256"/>
              </a:solidFill>
              <a:latin typeface="Open Sans"/>
            </a:endParaRPr>
          </a:p>
        </p:txBody>
      </p:sp>
      <p:sp>
        <p:nvSpPr>
          <p:cNvPr id="9" name="TextBox 9"/>
          <p:cNvSpPr txBox="1"/>
          <p:nvPr/>
        </p:nvSpPr>
        <p:spPr>
          <a:xfrm>
            <a:off x="5274022" y="1508681"/>
            <a:ext cx="7739955" cy="685701"/>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Bayan Thin Bold"/>
              </a:rPr>
              <a:t>(Range nilai antara 0 hingga 10)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1519" b="14855"/>
          <a:stretch>
            <a:fillRect/>
          </a:stretch>
        </p:blipFill>
        <p:spPr>
          <a:xfrm>
            <a:off x="3329179" y="5804578"/>
            <a:ext cx="12362579" cy="3799971"/>
          </a:xfrm>
          <a:prstGeom prst="rect">
            <a:avLst/>
          </a:prstGeom>
        </p:spPr>
      </p:pic>
      <p:pic>
        <p:nvPicPr>
          <p:cNvPr id="3" name="Picture 3"/>
          <p:cNvPicPr>
            <a:picLocks noChangeAspect="1"/>
          </p:cNvPicPr>
          <p:nvPr/>
        </p:nvPicPr>
        <p:blipFill>
          <a:blip r:embed="rId4"/>
          <a:srcRect t="8843" b="22268"/>
          <a:stretch>
            <a:fillRect/>
          </a:stretch>
        </p:blipFill>
        <p:spPr>
          <a:xfrm>
            <a:off x="6644668" y="1779541"/>
            <a:ext cx="5731601" cy="4025037"/>
          </a:xfrm>
          <a:prstGeom prst="rect">
            <a:avLst/>
          </a:prstGeom>
        </p:spPr>
      </p:pic>
      <p:grpSp>
        <p:nvGrpSpPr>
          <p:cNvPr id="4" name="Group 4"/>
          <p:cNvGrpSpPr/>
          <p:nvPr/>
        </p:nvGrpSpPr>
        <p:grpSpPr>
          <a:xfrm>
            <a:off x="27334" y="-976139"/>
            <a:ext cx="18288000" cy="1952277"/>
            <a:chOff x="0" y="0"/>
            <a:chExt cx="6186311" cy="660400"/>
          </a:xfrm>
        </p:grpSpPr>
        <p:sp>
          <p:nvSpPr>
            <p:cNvPr id="5" name="Freeform 5"/>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6" name="TextBox 6"/>
          <p:cNvSpPr txBox="1"/>
          <p:nvPr/>
        </p:nvSpPr>
        <p:spPr>
          <a:xfrm>
            <a:off x="3329179" y="504875"/>
            <a:ext cx="11629642" cy="942876"/>
          </a:xfrm>
          <a:prstGeom prst="rect">
            <a:avLst/>
          </a:prstGeom>
        </p:spPr>
        <p:txBody>
          <a:bodyPr lIns="0" tIns="0" rIns="0" bIns="0" rtlCol="0" anchor="t">
            <a:spAutoFit/>
          </a:bodyPr>
          <a:lstStyle/>
          <a:p>
            <a:pPr marL="0" lvl="0" indent="0">
              <a:lnSpc>
                <a:spcPts val="7699"/>
              </a:lnSpc>
              <a:spcBef>
                <a:spcPct val="0"/>
              </a:spcBef>
            </a:pPr>
            <a:r>
              <a:rPr lang="en-US" sz="5499">
                <a:solidFill>
                  <a:srgbClr val="0F3256"/>
                </a:solidFill>
                <a:latin typeface="Roboto Bold"/>
              </a:rPr>
              <a:t>Deskripsi Masing-masing Kelompok</a:t>
            </a:r>
          </a:p>
        </p:txBody>
      </p:sp>
      <p:pic>
        <p:nvPicPr>
          <p:cNvPr id="7" name="Picture 7"/>
          <p:cNvPicPr>
            <a:picLocks noChangeAspect="1"/>
          </p:cNvPicPr>
          <p:nvPr/>
        </p:nvPicPr>
        <p:blipFill>
          <a:blip r:embed="rId5"/>
          <a:srcRect/>
          <a:stretch>
            <a:fillRect/>
          </a:stretch>
        </p:blipFill>
        <p:spPr>
          <a:xfrm>
            <a:off x="0" y="0"/>
            <a:ext cx="1546616" cy="1544683"/>
          </a:xfrm>
          <a:prstGeom prst="rect">
            <a:avLst/>
          </a:prstGeom>
        </p:spPr>
      </p:pic>
      <p:sp>
        <p:nvSpPr>
          <p:cNvPr id="8" name="TextBox 8"/>
          <p:cNvSpPr txBox="1"/>
          <p:nvPr/>
        </p:nvSpPr>
        <p:spPr>
          <a:xfrm>
            <a:off x="395731"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1519" b="14855"/>
          <a:stretch>
            <a:fillRect/>
          </a:stretch>
        </p:blipFill>
        <p:spPr>
          <a:xfrm>
            <a:off x="2990045" y="5804578"/>
            <a:ext cx="12362579" cy="3799971"/>
          </a:xfrm>
          <a:prstGeom prst="rect">
            <a:avLst/>
          </a:prstGeom>
        </p:spPr>
      </p:pic>
      <p:pic>
        <p:nvPicPr>
          <p:cNvPr id="3" name="Picture 3"/>
          <p:cNvPicPr>
            <a:picLocks noChangeAspect="1"/>
          </p:cNvPicPr>
          <p:nvPr/>
        </p:nvPicPr>
        <p:blipFill>
          <a:blip r:embed="rId4"/>
          <a:srcRect t="8843" b="22268"/>
          <a:stretch>
            <a:fillRect/>
          </a:stretch>
        </p:blipFill>
        <p:spPr>
          <a:xfrm>
            <a:off x="6305534" y="1544683"/>
            <a:ext cx="5731601" cy="4025037"/>
          </a:xfrm>
          <a:prstGeom prst="rect">
            <a:avLst/>
          </a:prstGeom>
        </p:spPr>
      </p:pic>
      <p:grpSp>
        <p:nvGrpSpPr>
          <p:cNvPr id="4" name="Group 4"/>
          <p:cNvGrpSpPr/>
          <p:nvPr/>
        </p:nvGrpSpPr>
        <p:grpSpPr>
          <a:xfrm>
            <a:off x="27334" y="-976139"/>
            <a:ext cx="18288000" cy="1952277"/>
            <a:chOff x="0" y="0"/>
            <a:chExt cx="6186311" cy="660400"/>
          </a:xfrm>
        </p:grpSpPr>
        <p:sp>
          <p:nvSpPr>
            <p:cNvPr id="5" name="Freeform 5"/>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6" name="TextBox 6"/>
          <p:cNvSpPr txBox="1"/>
          <p:nvPr/>
        </p:nvSpPr>
        <p:spPr>
          <a:xfrm>
            <a:off x="3329179" y="504875"/>
            <a:ext cx="11629642" cy="942876"/>
          </a:xfrm>
          <a:prstGeom prst="rect">
            <a:avLst/>
          </a:prstGeom>
        </p:spPr>
        <p:txBody>
          <a:bodyPr lIns="0" tIns="0" rIns="0" bIns="0" rtlCol="0" anchor="t">
            <a:spAutoFit/>
          </a:bodyPr>
          <a:lstStyle/>
          <a:p>
            <a:pPr marL="0" lvl="0" indent="0">
              <a:lnSpc>
                <a:spcPts val="7699"/>
              </a:lnSpc>
              <a:spcBef>
                <a:spcPct val="0"/>
              </a:spcBef>
            </a:pPr>
            <a:r>
              <a:rPr lang="en-US" sz="5499">
                <a:solidFill>
                  <a:srgbClr val="0F3256"/>
                </a:solidFill>
                <a:latin typeface="Roboto Bold"/>
              </a:rPr>
              <a:t>Deskripsi Masing-masing Kelompok</a:t>
            </a:r>
          </a:p>
        </p:txBody>
      </p:sp>
      <p:grpSp>
        <p:nvGrpSpPr>
          <p:cNvPr id="7" name="Group 7"/>
          <p:cNvGrpSpPr/>
          <p:nvPr/>
        </p:nvGrpSpPr>
        <p:grpSpPr>
          <a:xfrm>
            <a:off x="-288203" y="-648702"/>
            <a:ext cx="20833727" cy="14655405"/>
            <a:chOff x="0" y="0"/>
            <a:chExt cx="2720734" cy="1913890"/>
          </a:xfrm>
        </p:grpSpPr>
        <p:sp>
          <p:nvSpPr>
            <p:cNvPr id="8" name="Freeform 8"/>
            <p:cNvSpPr/>
            <p:nvPr/>
          </p:nvSpPr>
          <p:spPr>
            <a:xfrm>
              <a:off x="0" y="0"/>
              <a:ext cx="2720734" cy="1913890"/>
            </a:xfrm>
            <a:custGeom>
              <a:avLst/>
              <a:gdLst/>
              <a:ahLst/>
              <a:cxnLst/>
              <a:rect l="l" t="t" r="r" b="b"/>
              <a:pathLst>
                <a:path w="2720734" h="1913890">
                  <a:moveTo>
                    <a:pt x="0" y="0"/>
                  </a:moveTo>
                  <a:lnTo>
                    <a:pt x="2720734" y="0"/>
                  </a:lnTo>
                  <a:lnTo>
                    <a:pt x="2720734" y="1913890"/>
                  </a:lnTo>
                  <a:lnTo>
                    <a:pt x="0" y="1913890"/>
                  </a:lnTo>
                  <a:close/>
                </a:path>
              </a:pathLst>
            </a:custGeom>
            <a:solidFill>
              <a:srgbClr val="5CC8DF">
                <a:alpha val="67843"/>
              </a:srgbClr>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18807" y="1931194"/>
            <a:ext cx="6540493" cy="649144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79027" y="5135003"/>
            <a:ext cx="1488656" cy="1949141"/>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018286" y="5008789"/>
            <a:ext cx="2075354" cy="2075354"/>
          </a:xfrm>
          <a:prstGeom prst="rect">
            <a:avLst/>
          </a:prstGeom>
        </p:spPr>
      </p:pic>
      <p:pic>
        <p:nvPicPr>
          <p:cNvPr id="12" name="Picture 1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346776" y="4831653"/>
            <a:ext cx="1902196" cy="2429628"/>
          </a:xfrm>
          <a:prstGeom prst="rect">
            <a:avLst/>
          </a:prstGeom>
        </p:spPr>
      </p:pic>
      <p:sp>
        <p:nvSpPr>
          <p:cNvPr id="13" name="TextBox 13"/>
          <p:cNvSpPr txBox="1"/>
          <p:nvPr/>
        </p:nvSpPr>
        <p:spPr>
          <a:xfrm>
            <a:off x="1605038" y="2023676"/>
            <a:ext cx="6916043" cy="1533525"/>
          </a:xfrm>
          <a:prstGeom prst="rect">
            <a:avLst/>
          </a:prstGeom>
        </p:spPr>
        <p:txBody>
          <a:bodyPr lIns="0" tIns="0" rIns="0" bIns="0" rtlCol="0" anchor="t">
            <a:spAutoFit/>
          </a:bodyPr>
          <a:lstStyle/>
          <a:p>
            <a:pPr algn="ctr">
              <a:lnSpc>
                <a:spcPts val="12599"/>
              </a:lnSpc>
            </a:pPr>
            <a:r>
              <a:rPr lang="en-US" sz="8800" dirty="0" err="1">
                <a:solidFill>
                  <a:srgbClr val="E78962"/>
                </a:solidFill>
                <a:latin typeface="Open Sans Extra Bold"/>
              </a:rPr>
              <a:t>Kelompok</a:t>
            </a:r>
            <a:r>
              <a:rPr lang="en-US" sz="8800" dirty="0">
                <a:solidFill>
                  <a:srgbClr val="E78962"/>
                </a:solidFill>
                <a:latin typeface="Open Sans Extra Bold"/>
              </a:rPr>
              <a:t> 1</a:t>
            </a:r>
          </a:p>
        </p:txBody>
      </p:sp>
      <p:sp>
        <p:nvSpPr>
          <p:cNvPr id="14" name="TextBox 14"/>
          <p:cNvSpPr txBox="1"/>
          <p:nvPr/>
        </p:nvSpPr>
        <p:spPr>
          <a:xfrm>
            <a:off x="1597719" y="3719980"/>
            <a:ext cx="6916489" cy="887542"/>
          </a:xfrm>
          <a:prstGeom prst="rect">
            <a:avLst/>
          </a:prstGeom>
        </p:spPr>
        <p:txBody>
          <a:bodyPr lIns="0" tIns="0" rIns="0" bIns="0" rtlCol="0" anchor="t">
            <a:spAutoFit/>
          </a:bodyPr>
          <a:lstStyle/>
          <a:p>
            <a:pPr algn="ctr">
              <a:lnSpc>
                <a:spcPts val="7279"/>
              </a:lnSpc>
            </a:pPr>
            <a:r>
              <a:rPr lang="en-US" sz="5199">
                <a:solidFill>
                  <a:srgbClr val="0F3256"/>
                </a:solidFill>
                <a:latin typeface="Open Sans"/>
              </a:rPr>
              <a:t>Kurang Optimal pada :</a:t>
            </a:r>
          </a:p>
        </p:txBody>
      </p:sp>
      <p:sp>
        <p:nvSpPr>
          <p:cNvPr id="15" name="TextBox 15"/>
          <p:cNvSpPr txBox="1"/>
          <p:nvPr/>
        </p:nvSpPr>
        <p:spPr>
          <a:xfrm>
            <a:off x="1202009" y="7474337"/>
            <a:ext cx="2242691" cy="1783963"/>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Realisasi </a:t>
            </a:r>
          </a:p>
          <a:p>
            <a:pPr algn="ctr">
              <a:lnSpc>
                <a:spcPts val="4759"/>
              </a:lnSpc>
            </a:pPr>
            <a:r>
              <a:rPr lang="en-US" sz="3399">
                <a:solidFill>
                  <a:srgbClr val="0F3256"/>
                </a:solidFill>
                <a:latin typeface="Bayan Bold"/>
              </a:rPr>
              <a:t>Pelaporan </a:t>
            </a:r>
          </a:p>
          <a:p>
            <a:pPr algn="ctr">
              <a:lnSpc>
                <a:spcPts val="4759"/>
              </a:lnSpc>
            </a:pPr>
            <a:r>
              <a:rPr lang="en-US" sz="3399">
                <a:solidFill>
                  <a:srgbClr val="0F3256"/>
                </a:solidFill>
                <a:latin typeface="Bayan Bold"/>
              </a:rPr>
              <a:t>Gratifikasi</a:t>
            </a:r>
          </a:p>
        </p:txBody>
      </p:sp>
      <p:sp>
        <p:nvSpPr>
          <p:cNvPr id="16" name="TextBox 16"/>
          <p:cNvSpPr txBox="1"/>
          <p:nvPr/>
        </p:nvSpPr>
        <p:spPr>
          <a:xfrm>
            <a:off x="3774655" y="7474337"/>
            <a:ext cx="2576810" cy="1783963"/>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Optimalisasi</a:t>
            </a:r>
          </a:p>
          <a:p>
            <a:pPr algn="ctr">
              <a:lnSpc>
                <a:spcPts val="4759"/>
              </a:lnSpc>
            </a:pPr>
            <a:r>
              <a:rPr lang="en-US" sz="3399">
                <a:solidFill>
                  <a:srgbClr val="0F3256"/>
                </a:solidFill>
                <a:latin typeface="Bayan Bold"/>
              </a:rPr>
              <a:t>Pajak </a:t>
            </a:r>
          </a:p>
          <a:p>
            <a:pPr algn="ctr">
              <a:lnSpc>
                <a:spcPts val="4759"/>
              </a:lnSpc>
            </a:pPr>
            <a:r>
              <a:rPr lang="en-US" sz="3399">
                <a:solidFill>
                  <a:srgbClr val="0F3256"/>
                </a:solidFill>
                <a:latin typeface="Bayan Bold"/>
              </a:rPr>
              <a:t>Daerah</a:t>
            </a:r>
          </a:p>
        </p:txBody>
      </p:sp>
      <p:sp>
        <p:nvSpPr>
          <p:cNvPr id="17" name="TextBox 17"/>
          <p:cNvSpPr txBox="1"/>
          <p:nvPr/>
        </p:nvSpPr>
        <p:spPr>
          <a:xfrm>
            <a:off x="6697079" y="7474337"/>
            <a:ext cx="3201591" cy="2388354"/>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Perencanaan</a:t>
            </a:r>
          </a:p>
          <a:p>
            <a:pPr algn="ctr">
              <a:lnSpc>
                <a:spcPts val="4759"/>
              </a:lnSpc>
            </a:pPr>
            <a:r>
              <a:rPr lang="en-US" sz="3399">
                <a:solidFill>
                  <a:srgbClr val="0F3256"/>
                </a:solidFill>
                <a:latin typeface="Bayan Bold"/>
              </a:rPr>
              <a:t>dan</a:t>
            </a:r>
          </a:p>
          <a:p>
            <a:pPr algn="ctr">
              <a:lnSpc>
                <a:spcPts val="4759"/>
              </a:lnSpc>
            </a:pPr>
            <a:r>
              <a:rPr lang="en-US" sz="3399">
                <a:solidFill>
                  <a:srgbClr val="0F3256"/>
                </a:solidFill>
                <a:latin typeface="Bayan Bold"/>
              </a:rPr>
              <a:t>Penganggaran </a:t>
            </a:r>
          </a:p>
          <a:p>
            <a:pPr algn="ctr">
              <a:lnSpc>
                <a:spcPts val="4759"/>
              </a:lnSpc>
            </a:pPr>
            <a:r>
              <a:rPr lang="en-US" sz="3399">
                <a:solidFill>
                  <a:srgbClr val="0F3256"/>
                </a:solidFill>
                <a:latin typeface="Bayan Bold"/>
              </a:rPr>
              <a:t>APBD</a:t>
            </a:r>
          </a:p>
        </p:txBody>
      </p:sp>
      <p:pic>
        <p:nvPicPr>
          <p:cNvPr id="18" name="Picture 18"/>
          <p:cNvPicPr>
            <a:picLocks noChangeAspect="1"/>
          </p:cNvPicPr>
          <p:nvPr/>
        </p:nvPicPr>
        <p:blipFill>
          <a:blip r:embed="rId13"/>
          <a:srcRect/>
          <a:stretch>
            <a:fillRect/>
          </a:stretch>
        </p:blipFill>
        <p:spPr>
          <a:xfrm>
            <a:off x="16741384" y="0"/>
            <a:ext cx="1546616" cy="1544683"/>
          </a:xfrm>
          <a:prstGeom prst="rect">
            <a:avLst/>
          </a:prstGeom>
        </p:spPr>
      </p:pic>
      <p:sp>
        <p:nvSpPr>
          <p:cNvPr id="19" name="TextBox 19"/>
          <p:cNvSpPr txBox="1"/>
          <p:nvPr/>
        </p:nvSpPr>
        <p:spPr>
          <a:xfrm>
            <a:off x="17137115"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1519" b="14855"/>
          <a:stretch>
            <a:fillRect/>
          </a:stretch>
        </p:blipFill>
        <p:spPr>
          <a:xfrm>
            <a:off x="2990045" y="5804578"/>
            <a:ext cx="12362579" cy="3799971"/>
          </a:xfrm>
          <a:prstGeom prst="rect">
            <a:avLst/>
          </a:prstGeom>
        </p:spPr>
      </p:pic>
      <p:pic>
        <p:nvPicPr>
          <p:cNvPr id="3" name="Picture 3"/>
          <p:cNvPicPr>
            <a:picLocks noChangeAspect="1"/>
          </p:cNvPicPr>
          <p:nvPr/>
        </p:nvPicPr>
        <p:blipFill>
          <a:blip r:embed="rId4"/>
          <a:srcRect t="8843" b="22268"/>
          <a:stretch>
            <a:fillRect/>
          </a:stretch>
        </p:blipFill>
        <p:spPr>
          <a:xfrm>
            <a:off x="6305534" y="1544683"/>
            <a:ext cx="5731601" cy="4025037"/>
          </a:xfrm>
          <a:prstGeom prst="rect">
            <a:avLst/>
          </a:prstGeom>
        </p:spPr>
      </p:pic>
      <p:grpSp>
        <p:nvGrpSpPr>
          <p:cNvPr id="4" name="Group 4"/>
          <p:cNvGrpSpPr/>
          <p:nvPr/>
        </p:nvGrpSpPr>
        <p:grpSpPr>
          <a:xfrm>
            <a:off x="27334" y="-976139"/>
            <a:ext cx="18288000" cy="1952277"/>
            <a:chOff x="0" y="0"/>
            <a:chExt cx="6186311" cy="660400"/>
          </a:xfrm>
        </p:grpSpPr>
        <p:sp>
          <p:nvSpPr>
            <p:cNvPr id="5" name="Freeform 5"/>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6" name="TextBox 6"/>
          <p:cNvSpPr txBox="1"/>
          <p:nvPr/>
        </p:nvSpPr>
        <p:spPr>
          <a:xfrm>
            <a:off x="3329179" y="504875"/>
            <a:ext cx="11629642" cy="942876"/>
          </a:xfrm>
          <a:prstGeom prst="rect">
            <a:avLst/>
          </a:prstGeom>
        </p:spPr>
        <p:txBody>
          <a:bodyPr lIns="0" tIns="0" rIns="0" bIns="0" rtlCol="0" anchor="t">
            <a:spAutoFit/>
          </a:bodyPr>
          <a:lstStyle/>
          <a:p>
            <a:pPr marL="0" lvl="0" indent="0">
              <a:lnSpc>
                <a:spcPts val="7699"/>
              </a:lnSpc>
              <a:spcBef>
                <a:spcPct val="0"/>
              </a:spcBef>
            </a:pPr>
            <a:r>
              <a:rPr lang="en-US" sz="5499">
                <a:solidFill>
                  <a:srgbClr val="0F3256"/>
                </a:solidFill>
                <a:latin typeface="Roboto Bold"/>
              </a:rPr>
              <a:t>Deskripsi Masing-masing Kelompok</a:t>
            </a:r>
          </a:p>
        </p:txBody>
      </p:sp>
      <p:grpSp>
        <p:nvGrpSpPr>
          <p:cNvPr id="7" name="Group 7"/>
          <p:cNvGrpSpPr/>
          <p:nvPr/>
        </p:nvGrpSpPr>
        <p:grpSpPr>
          <a:xfrm>
            <a:off x="-288203" y="-648702"/>
            <a:ext cx="20833727" cy="14655405"/>
            <a:chOff x="0" y="0"/>
            <a:chExt cx="2720734" cy="1913890"/>
          </a:xfrm>
        </p:grpSpPr>
        <p:sp>
          <p:nvSpPr>
            <p:cNvPr id="8" name="Freeform 8"/>
            <p:cNvSpPr/>
            <p:nvPr/>
          </p:nvSpPr>
          <p:spPr>
            <a:xfrm>
              <a:off x="0" y="0"/>
              <a:ext cx="2720734" cy="1913890"/>
            </a:xfrm>
            <a:custGeom>
              <a:avLst/>
              <a:gdLst/>
              <a:ahLst/>
              <a:cxnLst/>
              <a:rect l="l" t="t" r="r" b="b"/>
              <a:pathLst>
                <a:path w="2720734" h="1913890">
                  <a:moveTo>
                    <a:pt x="0" y="0"/>
                  </a:moveTo>
                  <a:lnTo>
                    <a:pt x="2720734" y="0"/>
                  </a:lnTo>
                  <a:lnTo>
                    <a:pt x="2720734" y="1913890"/>
                  </a:lnTo>
                  <a:lnTo>
                    <a:pt x="0" y="1913890"/>
                  </a:lnTo>
                  <a:close/>
                </a:path>
              </a:pathLst>
            </a:custGeom>
            <a:solidFill>
              <a:srgbClr val="B8D6F6">
                <a:alpha val="67843"/>
              </a:srgbClr>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18807" y="1931194"/>
            <a:ext cx="6540493" cy="649144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91422" y="4831653"/>
            <a:ext cx="2237757" cy="2237757"/>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271818" y="5077334"/>
            <a:ext cx="2027557" cy="1992075"/>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420647" y="4725785"/>
            <a:ext cx="1327985" cy="2695173"/>
          </a:xfrm>
          <a:prstGeom prst="rect">
            <a:avLst/>
          </a:prstGeom>
        </p:spPr>
      </p:pic>
      <p:sp>
        <p:nvSpPr>
          <p:cNvPr id="13" name="TextBox 13"/>
          <p:cNvSpPr txBox="1"/>
          <p:nvPr/>
        </p:nvSpPr>
        <p:spPr>
          <a:xfrm>
            <a:off x="1754072" y="2023676"/>
            <a:ext cx="6916043" cy="1533525"/>
          </a:xfrm>
          <a:prstGeom prst="rect">
            <a:avLst/>
          </a:prstGeom>
        </p:spPr>
        <p:txBody>
          <a:bodyPr lIns="0" tIns="0" rIns="0" bIns="0" rtlCol="0" anchor="t">
            <a:spAutoFit/>
          </a:bodyPr>
          <a:lstStyle/>
          <a:p>
            <a:pPr algn="ctr">
              <a:lnSpc>
                <a:spcPts val="12599"/>
              </a:lnSpc>
            </a:pPr>
            <a:r>
              <a:rPr lang="en-US" sz="8800" dirty="0" err="1">
                <a:solidFill>
                  <a:srgbClr val="FF9292"/>
                </a:solidFill>
                <a:latin typeface="Open Sans Extra Bold"/>
              </a:rPr>
              <a:t>Kelompok</a:t>
            </a:r>
            <a:r>
              <a:rPr lang="en-US" sz="8800" dirty="0">
                <a:solidFill>
                  <a:srgbClr val="FF9292"/>
                </a:solidFill>
                <a:latin typeface="Open Sans Extra Bold"/>
              </a:rPr>
              <a:t> 2</a:t>
            </a:r>
          </a:p>
        </p:txBody>
      </p:sp>
      <p:sp>
        <p:nvSpPr>
          <p:cNvPr id="14" name="TextBox 14"/>
          <p:cNvSpPr txBox="1"/>
          <p:nvPr/>
        </p:nvSpPr>
        <p:spPr>
          <a:xfrm>
            <a:off x="1798777" y="3566726"/>
            <a:ext cx="6916489" cy="887542"/>
          </a:xfrm>
          <a:prstGeom prst="rect">
            <a:avLst/>
          </a:prstGeom>
        </p:spPr>
        <p:txBody>
          <a:bodyPr lIns="0" tIns="0" rIns="0" bIns="0" rtlCol="0" anchor="t">
            <a:spAutoFit/>
          </a:bodyPr>
          <a:lstStyle/>
          <a:p>
            <a:pPr algn="ctr">
              <a:lnSpc>
                <a:spcPts val="7279"/>
              </a:lnSpc>
            </a:pPr>
            <a:r>
              <a:rPr lang="en-US" sz="5199">
                <a:solidFill>
                  <a:srgbClr val="0F3256"/>
                </a:solidFill>
                <a:latin typeface="Open Sans"/>
              </a:rPr>
              <a:t>Kurang Optimal pada :</a:t>
            </a:r>
          </a:p>
        </p:txBody>
      </p:sp>
      <p:sp>
        <p:nvSpPr>
          <p:cNvPr id="15" name="TextBox 15"/>
          <p:cNvSpPr txBox="1"/>
          <p:nvPr/>
        </p:nvSpPr>
        <p:spPr>
          <a:xfrm>
            <a:off x="1341685" y="7474337"/>
            <a:ext cx="1963341" cy="1179572"/>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Realisasi </a:t>
            </a:r>
          </a:p>
          <a:p>
            <a:pPr algn="ctr">
              <a:lnSpc>
                <a:spcPts val="4759"/>
              </a:lnSpc>
            </a:pPr>
            <a:r>
              <a:rPr lang="en-US" sz="3399">
                <a:solidFill>
                  <a:srgbClr val="0F3256"/>
                </a:solidFill>
                <a:latin typeface="Bayan Bold"/>
              </a:rPr>
              <a:t>LHKPN</a:t>
            </a:r>
          </a:p>
        </p:txBody>
      </p:sp>
      <p:sp>
        <p:nvSpPr>
          <p:cNvPr id="16" name="TextBox 16"/>
          <p:cNvSpPr txBox="1"/>
          <p:nvPr/>
        </p:nvSpPr>
        <p:spPr>
          <a:xfrm>
            <a:off x="4051978" y="7474337"/>
            <a:ext cx="2396430" cy="1783963"/>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Manajemen</a:t>
            </a:r>
          </a:p>
          <a:p>
            <a:pPr algn="ctr">
              <a:lnSpc>
                <a:spcPts val="4759"/>
              </a:lnSpc>
            </a:pPr>
            <a:r>
              <a:rPr lang="en-US" sz="3399">
                <a:solidFill>
                  <a:srgbClr val="0F3256"/>
                </a:solidFill>
                <a:latin typeface="Bayan Bold"/>
              </a:rPr>
              <a:t>Aset</a:t>
            </a:r>
          </a:p>
          <a:p>
            <a:pPr algn="ctr">
              <a:lnSpc>
                <a:spcPts val="4759"/>
              </a:lnSpc>
            </a:pPr>
            <a:r>
              <a:rPr lang="en-US" sz="3399">
                <a:solidFill>
                  <a:srgbClr val="0F3256"/>
                </a:solidFill>
                <a:latin typeface="Bayan Bold"/>
              </a:rPr>
              <a:t>Daerah</a:t>
            </a:r>
          </a:p>
        </p:txBody>
      </p:sp>
      <p:sp>
        <p:nvSpPr>
          <p:cNvPr id="17" name="TextBox 17"/>
          <p:cNvSpPr txBox="1"/>
          <p:nvPr/>
        </p:nvSpPr>
        <p:spPr>
          <a:xfrm>
            <a:off x="7040500" y="7474337"/>
            <a:ext cx="2514749" cy="1179572"/>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Manajemen </a:t>
            </a:r>
          </a:p>
          <a:p>
            <a:pPr algn="ctr">
              <a:lnSpc>
                <a:spcPts val="4759"/>
              </a:lnSpc>
            </a:pPr>
            <a:r>
              <a:rPr lang="en-US" sz="3399">
                <a:solidFill>
                  <a:srgbClr val="0F3256"/>
                </a:solidFill>
                <a:latin typeface="Bayan Bold"/>
              </a:rPr>
              <a:t>ASN</a:t>
            </a:r>
          </a:p>
        </p:txBody>
      </p:sp>
      <p:pic>
        <p:nvPicPr>
          <p:cNvPr id="18" name="Picture 18"/>
          <p:cNvPicPr>
            <a:picLocks noChangeAspect="1"/>
          </p:cNvPicPr>
          <p:nvPr/>
        </p:nvPicPr>
        <p:blipFill>
          <a:blip r:embed="rId13"/>
          <a:srcRect/>
          <a:stretch>
            <a:fillRect/>
          </a:stretch>
        </p:blipFill>
        <p:spPr>
          <a:xfrm>
            <a:off x="16741384" y="0"/>
            <a:ext cx="1546616" cy="1544683"/>
          </a:xfrm>
          <a:prstGeom prst="rect">
            <a:avLst/>
          </a:prstGeom>
        </p:spPr>
      </p:pic>
      <p:sp>
        <p:nvSpPr>
          <p:cNvPr id="19" name="TextBox 19"/>
          <p:cNvSpPr txBox="1"/>
          <p:nvPr/>
        </p:nvSpPr>
        <p:spPr>
          <a:xfrm>
            <a:off x="17137115"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1519" b="14855"/>
          <a:stretch>
            <a:fillRect/>
          </a:stretch>
        </p:blipFill>
        <p:spPr>
          <a:xfrm>
            <a:off x="2990045" y="5804578"/>
            <a:ext cx="12362579" cy="3799971"/>
          </a:xfrm>
          <a:prstGeom prst="rect">
            <a:avLst/>
          </a:prstGeom>
        </p:spPr>
      </p:pic>
      <p:pic>
        <p:nvPicPr>
          <p:cNvPr id="3" name="Picture 3"/>
          <p:cNvPicPr>
            <a:picLocks noChangeAspect="1"/>
          </p:cNvPicPr>
          <p:nvPr/>
        </p:nvPicPr>
        <p:blipFill>
          <a:blip r:embed="rId4"/>
          <a:srcRect t="8843" b="22268"/>
          <a:stretch>
            <a:fillRect/>
          </a:stretch>
        </p:blipFill>
        <p:spPr>
          <a:xfrm>
            <a:off x="6305534" y="1544683"/>
            <a:ext cx="5731601" cy="4025037"/>
          </a:xfrm>
          <a:prstGeom prst="rect">
            <a:avLst/>
          </a:prstGeom>
        </p:spPr>
      </p:pic>
      <p:grpSp>
        <p:nvGrpSpPr>
          <p:cNvPr id="4" name="Group 4"/>
          <p:cNvGrpSpPr/>
          <p:nvPr/>
        </p:nvGrpSpPr>
        <p:grpSpPr>
          <a:xfrm>
            <a:off x="27334" y="-976139"/>
            <a:ext cx="18288000" cy="1952277"/>
            <a:chOff x="0" y="0"/>
            <a:chExt cx="6186311" cy="660400"/>
          </a:xfrm>
        </p:grpSpPr>
        <p:sp>
          <p:nvSpPr>
            <p:cNvPr id="5" name="Freeform 5"/>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6" name="TextBox 6"/>
          <p:cNvSpPr txBox="1"/>
          <p:nvPr/>
        </p:nvSpPr>
        <p:spPr>
          <a:xfrm>
            <a:off x="3329179" y="504875"/>
            <a:ext cx="11629642" cy="942876"/>
          </a:xfrm>
          <a:prstGeom prst="rect">
            <a:avLst/>
          </a:prstGeom>
        </p:spPr>
        <p:txBody>
          <a:bodyPr lIns="0" tIns="0" rIns="0" bIns="0" rtlCol="0" anchor="t">
            <a:spAutoFit/>
          </a:bodyPr>
          <a:lstStyle/>
          <a:p>
            <a:pPr marL="0" lvl="0" indent="0">
              <a:lnSpc>
                <a:spcPts val="7699"/>
              </a:lnSpc>
              <a:spcBef>
                <a:spcPct val="0"/>
              </a:spcBef>
            </a:pPr>
            <a:r>
              <a:rPr lang="en-US" sz="5499">
                <a:solidFill>
                  <a:srgbClr val="0F3256"/>
                </a:solidFill>
                <a:latin typeface="Roboto Bold"/>
              </a:rPr>
              <a:t>Deskripsi Masing-masing Kelompok</a:t>
            </a:r>
          </a:p>
        </p:txBody>
      </p:sp>
      <p:grpSp>
        <p:nvGrpSpPr>
          <p:cNvPr id="7" name="Group 7"/>
          <p:cNvGrpSpPr/>
          <p:nvPr/>
        </p:nvGrpSpPr>
        <p:grpSpPr>
          <a:xfrm>
            <a:off x="-288203" y="-648702"/>
            <a:ext cx="20833727" cy="14655405"/>
            <a:chOff x="0" y="0"/>
            <a:chExt cx="2720734" cy="1913890"/>
          </a:xfrm>
        </p:grpSpPr>
        <p:sp>
          <p:nvSpPr>
            <p:cNvPr id="8" name="Freeform 8"/>
            <p:cNvSpPr/>
            <p:nvPr/>
          </p:nvSpPr>
          <p:spPr>
            <a:xfrm>
              <a:off x="0" y="0"/>
              <a:ext cx="2720734" cy="1913890"/>
            </a:xfrm>
            <a:custGeom>
              <a:avLst/>
              <a:gdLst/>
              <a:ahLst/>
              <a:cxnLst/>
              <a:rect l="l" t="t" r="r" b="b"/>
              <a:pathLst>
                <a:path w="2720734" h="1913890">
                  <a:moveTo>
                    <a:pt x="0" y="0"/>
                  </a:moveTo>
                  <a:lnTo>
                    <a:pt x="2720734" y="0"/>
                  </a:lnTo>
                  <a:lnTo>
                    <a:pt x="2720734" y="1913890"/>
                  </a:lnTo>
                  <a:lnTo>
                    <a:pt x="0" y="1913890"/>
                  </a:lnTo>
                  <a:close/>
                </a:path>
              </a:pathLst>
            </a:custGeom>
            <a:solidFill>
              <a:srgbClr val="5CC8DF">
                <a:alpha val="67843"/>
              </a:srgbClr>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18807" y="1931194"/>
            <a:ext cx="6540493" cy="6491440"/>
          </a:xfrm>
          <a:prstGeom prst="rect">
            <a:avLst/>
          </a:prstGeom>
        </p:spPr>
      </p:pic>
      <p:sp>
        <p:nvSpPr>
          <p:cNvPr id="10" name="TextBox 10"/>
          <p:cNvSpPr txBox="1"/>
          <p:nvPr/>
        </p:nvSpPr>
        <p:spPr>
          <a:xfrm>
            <a:off x="2390542" y="7781523"/>
            <a:ext cx="2396430" cy="1179572"/>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Manajemen</a:t>
            </a:r>
          </a:p>
          <a:p>
            <a:pPr algn="ctr">
              <a:lnSpc>
                <a:spcPts val="4759"/>
              </a:lnSpc>
            </a:pPr>
            <a:r>
              <a:rPr lang="en-US" sz="3399">
                <a:solidFill>
                  <a:srgbClr val="0F3256"/>
                </a:solidFill>
                <a:latin typeface="Bayan Bold"/>
              </a:rPr>
              <a:t>ASN</a:t>
            </a:r>
          </a:p>
        </p:txBody>
      </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924764" y="5143500"/>
            <a:ext cx="1327985" cy="2695173"/>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578971" y="5221050"/>
            <a:ext cx="2118060" cy="2353400"/>
          </a:xfrm>
          <a:prstGeom prst="rect">
            <a:avLst/>
          </a:prstGeom>
        </p:spPr>
      </p:pic>
      <p:sp>
        <p:nvSpPr>
          <p:cNvPr id="13" name="TextBox 13"/>
          <p:cNvSpPr txBox="1"/>
          <p:nvPr/>
        </p:nvSpPr>
        <p:spPr>
          <a:xfrm>
            <a:off x="1605038" y="2023676"/>
            <a:ext cx="6916043" cy="1533525"/>
          </a:xfrm>
          <a:prstGeom prst="rect">
            <a:avLst/>
          </a:prstGeom>
        </p:spPr>
        <p:txBody>
          <a:bodyPr lIns="0" tIns="0" rIns="0" bIns="0" rtlCol="0" anchor="t">
            <a:spAutoFit/>
          </a:bodyPr>
          <a:lstStyle/>
          <a:p>
            <a:pPr algn="ctr">
              <a:lnSpc>
                <a:spcPts val="12599"/>
              </a:lnSpc>
            </a:pPr>
            <a:r>
              <a:rPr lang="en-US" sz="8800" dirty="0" err="1">
                <a:solidFill>
                  <a:srgbClr val="2A3B95"/>
                </a:solidFill>
                <a:latin typeface="Open Sans Extra Bold"/>
              </a:rPr>
              <a:t>Kelompok</a:t>
            </a:r>
            <a:r>
              <a:rPr lang="en-US" sz="8800" dirty="0">
                <a:solidFill>
                  <a:srgbClr val="2A3B95"/>
                </a:solidFill>
                <a:latin typeface="Open Sans Extra Bold"/>
              </a:rPr>
              <a:t> 3</a:t>
            </a:r>
          </a:p>
        </p:txBody>
      </p:sp>
      <p:sp>
        <p:nvSpPr>
          <p:cNvPr id="14" name="TextBox 14"/>
          <p:cNvSpPr txBox="1"/>
          <p:nvPr/>
        </p:nvSpPr>
        <p:spPr>
          <a:xfrm>
            <a:off x="1585542" y="3719980"/>
            <a:ext cx="6916489" cy="887542"/>
          </a:xfrm>
          <a:prstGeom prst="rect">
            <a:avLst/>
          </a:prstGeom>
        </p:spPr>
        <p:txBody>
          <a:bodyPr lIns="0" tIns="0" rIns="0" bIns="0" rtlCol="0" anchor="t">
            <a:spAutoFit/>
          </a:bodyPr>
          <a:lstStyle/>
          <a:p>
            <a:pPr algn="ctr">
              <a:lnSpc>
                <a:spcPts val="7279"/>
              </a:lnSpc>
            </a:pPr>
            <a:r>
              <a:rPr lang="en-US" sz="5199">
                <a:solidFill>
                  <a:srgbClr val="0F3256"/>
                </a:solidFill>
                <a:latin typeface="Open Sans"/>
              </a:rPr>
              <a:t>Kurang Optimal pada :</a:t>
            </a:r>
          </a:p>
        </p:txBody>
      </p:sp>
      <p:sp>
        <p:nvSpPr>
          <p:cNvPr id="15" name="TextBox 15"/>
          <p:cNvSpPr txBox="1"/>
          <p:nvPr/>
        </p:nvSpPr>
        <p:spPr>
          <a:xfrm>
            <a:off x="6127372" y="7824703"/>
            <a:ext cx="1021259" cy="575181"/>
          </a:xfrm>
          <a:prstGeom prst="rect">
            <a:avLst/>
          </a:prstGeom>
        </p:spPr>
        <p:txBody>
          <a:bodyPr lIns="0" tIns="0" rIns="0" bIns="0" rtlCol="0" anchor="t">
            <a:spAutoFit/>
          </a:bodyPr>
          <a:lstStyle/>
          <a:p>
            <a:pPr algn="ctr">
              <a:lnSpc>
                <a:spcPts val="4759"/>
              </a:lnSpc>
            </a:pPr>
            <a:r>
              <a:rPr lang="en-US" sz="3399">
                <a:solidFill>
                  <a:srgbClr val="0F3256"/>
                </a:solidFill>
                <a:latin typeface="Bayan Bold"/>
              </a:rPr>
              <a:t>APIP</a:t>
            </a:r>
          </a:p>
        </p:txBody>
      </p:sp>
      <p:pic>
        <p:nvPicPr>
          <p:cNvPr id="16" name="Picture 16"/>
          <p:cNvPicPr>
            <a:picLocks noChangeAspect="1"/>
          </p:cNvPicPr>
          <p:nvPr/>
        </p:nvPicPr>
        <p:blipFill>
          <a:blip r:embed="rId11"/>
          <a:srcRect/>
          <a:stretch>
            <a:fillRect/>
          </a:stretch>
        </p:blipFill>
        <p:spPr>
          <a:xfrm>
            <a:off x="16741384" y="0"/>
            <a:ext cx="1546616" cy="1544683"/>
          </a:xfrm>
          <a:prstGeom prst="rect">
            <a:avLst/>
          </a:prstGeom>
        </p:spPr>
      </p:pic>
      <p:sp>
        <p:nvSpPr>
          <p:cNvPr id="17" name="TextBox 17"/>
          <p:cNvSpPr txBox="1"/>
          <p:nvPr/>
        </p:nvSpPr>
        <p:spPr>
          <a:xfrm>
            <a:off x="17137115"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7150641"/>
            <a:ext cx="18288000" cy="4059937"/>
            <a:chOff x="0" y="0"/>
            <a:chExt cx="6186311" cy="1373361"/>
          </a:xfrm>
        </p:grpSpPr>
        <p:sp>
          <p:nvSpPr>
            <p:cNvPr id="3" name="Freeform 3"/>
            <p:cNvSpPr/>
            <p:nvPr/>
          </p:nvSpPr>
          <p:spPr>
            <a:xfrm>
              <a:off x="0" y="0"/>
              <a:ext cx="6186311" cy="1373361"/>
            </a:xfrm>
            <a:custGeom>
              <a:avLst/>
              <a:gdLst/>
              <a:ahLst/>
              <a:cxnLst/>
              <a:rect l="l" t="t" r="r" b="b"/>
              <a:pathLst>
                <a:path w="6186311" h="1373361">
                  <a:moveTo>
                    <a:pt x="6061851" y="1373361"/>
                  </a:moveTo>
                  <a:lnTo>
                    <a:pt x="124460" y="1373361"/>
                  </a:lnTo>
                  <a:cubicBezTo>
                    <a:pt x="55880" y="1373361"/>
                    <a:pt x="0" y="1317481"/>
                    <a:pt x="0" y="1248901"/>
                  </a:cubicBezTo>
                  <a:lnTo>
                    <a:pt x="0" y="124460"/>
                  </a:lnTo>
                  <a:cubicBezTo>
                    <a:pt x="0" y="55880"/>
                    <a:pt x="55880" y="0"/>
                    <a:pt x="124460" y="0"/>
                  </a:cubicBezTo>
                  <a:lnTo>
                    <a:pt x="6061851" y="0"/>
                  </a:lnTo>
                  <a:cubicBezTo>
                    <a:pt x="6130431" y="0"/>
                    <a:pt x="6186311" y="55880"/>
                    <a:pt x="6186311" y="124460"/>
                  </a:cubicBezTo>
                  <a:lnTo>
                    <a:pt x="6186311" y="1248901"/>
                  </a:lnTo>
                  <a:cubicBezTo>
                    <a:pt x="6186311" y="1317481"/>
                    <a:pt x="6130431" y="1373361"/>
                    <a:pt x="6061851" y="1373361"/>
                  </a:cubicBezTo>
                  <a:close/>
                </a:path>
              </a:pathLst>
            </a:custGeom>
            <a:solidFill>
              <a:srgbClr val="B8D6F6"/>
            </a:solidFill>
          </p:spPr>
        </p:sp>
      </p:grpSp>
      <p:grpSp>
        <p:nvGrpSpPr>
          <p:cNvPr id="4" name="Group 4"/>
          <p:cNvGrpSpPr/>
          <p:nvPr/>
        </p:nvGrpSpPr>
        <p:grpSpPr>
          <a:xfrm>
            <a:off x="0" y="-2395702"/>
            <a:ext cx="18288000" cy="4059937"/>
            <a:chOff x="0" y="0"/>
            <a:chExt cx="6186311" cy="1373361"/>
          </a:xfrm>
        </p:grpSpPr>
        <p:sp>
          <p:nvSpPr>
            <p:cNvPr id="5" name="Freeform 5"/>
            <p:cNvSpPr/>
            <p:nvPr/>
          </p:nvSpPr>
          <p:spPr>
            <a:xfrm>
              <a:off x="0" y="0"/>
              <a:ext cx="6186311" cy="1373361"/>
            </a:xfrm>
            <a:custGeom>
              <a:avLst/>
              <a:gdLst/>
              <a:ahLst/>
              <a:cxnLst/>
              <a:rect l="l" t="t" r="r" b="b"/>
              <a:pathLst>
                <a:path w="6186311" h="1373361">
                  <a:moveTo>
                    <a:pt x="6061851" y="1373361"/>
                  </a:moveTo>
                  <a:lnTo>
                    <a:pt x="124460" y="1373361"/>
                  </a:lnTo>
                  <a:cubicBezTo>
                    <a:pt x="55880" y="1373361"/>
                    <a:pt x="0" y="1317481"/>
                    <a:pt x="0" y="1248901"/>
                  </a:cubicBezTo>
                  <a:lnTo>
                    <a:pt x="0" y="124460"/>
                  </a:lnTo>
                  <a:cubicBezTo>
                    <a:pt x="0" y="55880"/>
                    <a:pt x="55880" y="0"/>
                    <a:pt x="124460" y="0"/>
                  </a:cubicBezTo>
                  <a:lnTo>
                    <a:pt x="6061851" y="0"/>
                  </a:lnTo>
                  <a:cubicBezTo>
                    <a:pt x="6130431" y="0"/>
                    <a:pt x="6186311" y="55880"/>
                    <a:pt x="6186311" y="124460"/>
                  </a:cubicBezTo>
                  <a:lnTo>
                    <a:pt x="6186311" y="1248901"/>
                  </a:lnTo>
                  <a:cubicBezTo>
                    <a:pt x="6186311" y="1317481"/>
                    <a:pt x="6130431" y="1373361"/>
                    <a:pt x="6061851" y="1373361"/>
                  </a:cubicBezTo>
                  <a:close/>
                </a:path>
              </a:pathLst>
            </a:custGeom>
            <a:solidFill>
              <a:srgbClr val="B8D6F6"/>
            </a:solidFill>
          </p:spPr>
        </p:sp>
      </p:grpSp>
      <p:pic>
        <p:nvPicPr>
          <p:cNvPr id="6" name="Picture 6"/>
          <p:cNvPicPr>
            <a:picLocks noChangeAspect="1"/>
          </p:cNvPicPr>
          <p:nvPr/>
        </p:nvPicPr>
        <p:blipFill>
          <a:blip r:embed="rId3"/>
          <a:srcRect t="1299" r="7580" b="6928"/>
          <a:stretch>
            <a:fillRect/>
          </a:stretch>
        </p:blipFill>
        <p:spPr>
          <a:xfrm>
            <a:off x="505525" y="579150"/>
            <a:ext cx="14061209" cy="8032522"/>
          </a:xfrm>
          <a:prstGeom prst="rect">
            <a:avLst/>
          </a:prstGeom>
        </p:spPr>
      </p:pic>
      <p:pic>
        <p:nvPicPr>
          <p:cNvPr id="7" name="Picture 7"/>
          <p:cNvPicPr>
            <a:picLocks noChangeAspect="1"/>
          </p:cNvPicPr>
          <p:nvPr/>
        </p:nvPicPr>
        <p:blipFill>
          <a:blip r:embed="rId4"/>
          <a:srcRect/>
          <a:stretch>
            <a:fillRect/>
          </a:stretch>
        </p:blipFill>
        <p:spPr>
          <a:xfrm>
            <a:off x="9452796" y="6911440"/>
            <a:ext cx="8427521" cy="2809174"/>
          </a:xfrm>
          <a:prstGeom prst="rect">
            <a:avLst/>
          </a:prstGeom>
        </p:spPr>
      </p:pic>
      <p:pic>
        <p:nvPicPr>
          <p:cNvPr id="8" name="Picture 8"/>
          <p:cNvPicPr>
            <a:picLocks noChangeAspect="1"/>
          </p:cNvPicPr>
          <p:nvPr/>
        </p:nvPicPr>
        <p:blipFill>
          <a:blip r:embed="rId5"/>
          <a:srcRect/>
          <a:stretch>
            <a:fillRect/>
          </a:stretch>
        </p:blipFill>
        <p:spPr>
          <a:xfrm>
            <a:off x="16741384" y="0"/>
            <a:ext cx="1546616" cy="1544683"/>
          </a:xfrm>
          <a:prstGeom prst="rect">
            <a:avLst/>
          </a:prstGeom>
        </p:spPr>
      </p:pic>
      <p:sp>
        <p:nvSpPr>
          <p:cNvPr id="9" name="TextBox 9"/>
          <p:cNvSpPr txBox="1"/>
          <p:nvPr/>
        </p:nvSpPr>
        <p:spPr>
          <a:xfrm>
            <a:off x="17125088"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525" y="-323545"/>
            <a:ext cx="18288000" cy="4707716"/>
            <a:chOff x="0" y="0"/>
            <a:chExt cx="6186311" cy="1592487"/>
          </a:xfrm>
        </p:grpSpPr>
        <p:sp>
          <p:nvSpPr>
            <p:cNvPr id="3" name="Freeform 3"/>
            <p:cNvSpPr/>
            <p:nvPr/>
          </p:nvSpPr>
          <p:spPr>
            <a:xfrm>
              <a:off x="0" y="0"/>
              <a:ext cx="6186311" cy="1592487"/>
            </a:xfrm>
            <a:custGeom>
              <a:avLst/>
              <a:gdLst/>
              <a:ahLst/>
              <a:cxnLst/>
              <a:rect l="l" t="t" r="r" b="b"/>
              <a:pathLst>
                <a:path w="6186311" h="1592487">
                  <a:moveTo>
                    <a:pt x="6061851" y="1592487"/>
                  </a:moveTo>
                  <a:lnTo>
                    <a:pt x="124460" y="1592487"/>
                  </a:lnTo>
                  <a:cubicBezTo>
                    <a:pt x="55880" y="1592487"/>
                    <a:pt x="0" y="1536606"/>
                    <a:pt x="0" y="1468026"/>
                  </a:cubicBezTo>
                  <a:lnTo>
                    <a:pt x="0" y="124460"/>
                  </a:lnTo>
                  <a:cubicBezTo>
                    <a:pt x="0" y="55880"/>
                    <a:pt x="55880" y="0"/>
                    <a:pt x="124460" y="0"/>
                  </a:cubicBezTo>
                  <a:lnTo>
                    <a:pt x="6061851" y="0"/>
                  </a:lnTo>
                  <a:cubicBezTo>
                    <a:pt x="6130431" y="0"/>
                    <a:pt x="6186311" y="55880"/>
                    <a:pt x="6186311" y="124460"/>
                  </a:cubicBezTo>
                  <a:lnTo>
                    <a:pt x="6186311" y="1468027"/>
                  </a:lnTo>
                  <a:cubicBezTo>
                    <a:pt x="6186311" y="1536607"/>
                    <a:pt x="6130431" y="1592487"/>
                    <a:pt x="6061851" y="1592487"/>
                  </a:cubicBezTo>
                  <a:close/>
                </a:path>
              </a:pathLst>
            </a:custGeom>
            <a:solidFill>
              <a:srgbClr val="B8D6F6"/>
            </a:solidFill>
          </p:spPr>
        </p:sp>
      </p:grpSp>
      <p:grpSp>
        <p:nvGrpSpPr>
          <p:cNvPr id="4" name="Group 4"/>
          <p:cNvGrpSpPr/>
          <p:nvPr/>
        </p:nvGrpSpPr>
        <p:grpSpPr>
          <a:xfrm>
            <a:off x="825826" y="1206753"/>
            <a:ext cx="16504991" cy="2272059"/>
            <a:chOff x="0" y="0"/>
            <a:chExt cx="22006655" cy="3029412"/>
          </a:xfrm>
        </p:grpSpPr>
        <p:sp>
          <p:nvSpPr>
            <p:cNvPr id="5" name="TextBox 5"/>
            <p:cNvSpPr txBox="1"/>
            <p:nvPr/>
          </p:nvSpPr>
          <p:spPr>
            <a:xfrm>
              <a:off x="0" y="-114300"/>
              <a:ext cx="22006655" cy="2447819"/>
            </a:xfrm>
            <a:prstGeom prst="rect">
              <a:avLst/>
            </a:prstGeom>
          </p:spPr>
          <p:txBody>
            <a:bodyPr lIns="0" tIns="0" rIns="0" bIns="0" rtlCol="0" anchor="t">
              <a:spAutoFit/>
            </a:bodyPr>
            <a:lstStyle/>
            <a:p>
              <a:pPr algn="ctr">
                <a:lnSpc>
                  <a:spcPts val="7419"/>
                </a:lnSpc>
                <a:spcBef>
                  <a:spcPct val="0"/>
                </a:spcBef>
              </a:pPr>
              <a:r>
                <a:rPr lang="en-US" sz="5300">
                  <a:solidFill>
                    <a:srgbClr val="0F3256"/>
                  </a:solidFill>
                  <a:latin typeface="Roboto Bold"/>
                </a:rPr>
                <a:t>Berdasarkan kinerja pencegahan korupsi, provinsi-provinsi di Indonesia dikelompokkan menjadi tiga</a:t>
              </a:r>
            </a:p>
          </p:txBody>
        </p:sp>
        <p:sp>
          <p:nvSpPr>
            <p:cNvPr id="6" name="TextBox 6"/>
            <p:cNvSpPr txBox="1"/>
            <p:nvPr/>
          </p:nvSpPr>
          <p:spPr>
            <a:xfrm>
              <a:off x="0" y="2484622"/>
              <a:ext cx="22006655" cy="544790"/>
            </a:xfrm>
            <a:prstGeom prst="rect">
              <a:avLst/>
            </a:prstGeom>
          </p:spPr>
          <p:txBody>
            <a:bodyPr lIns="0" tIns="0" rIns="0" bIns="0" rtlCol="0" anchor="t">
              <a:spAutoFit/>
            </a:bodyPr>
            <a:lstStyle/>
            <a:p>
              <a:pPr algn="ctr">
                <a:lnSpc>
                  <a:spcPts val="3359"/>
                </a:lnSpc>
                <a:spcBef>
                  <a:spcPct val="0"/>
                </a:spcBef>
              </a:pPr>
              <a:endParaRPr/>
            </a:p>
          </p:txBody>
        </p:sp>
      </p:grpSp>
      <p:sp>
        <p:nvSpPr>
          <p:cNvPr id="7" name="TextBox 7"/>
          <p:cNvSpPr txBox="1"/>
          <p:nvPr/>
        </p:nvSpPr>
        <p:spPr>
          <a:xfrm>
            <a:off x="981943" y="5474396"/>
            <a:ext cx="4075233" cy="872396"/>
          </a:xfrm>
          <a:prstGeom prst="rect">
            <a:avLst/>
          </a:prstGeom>
        </p:spPr>
        <p:txBody>
          <a:bodyPr lIns="0" tIns="0" rIns="0" bIns="0" rtlCol="0" anchor="t">
            <a:spAutoFit/>
          </a:bodyPr>
          <a:lstStyle/>
          <a:p>
            <a:pPr algn="ctr">
              <a:lnSpc>
                <a:spcPts val="3498"/>
              </a:lnSpc>
            </a:pPr>
            <a:r>
              <a:rPr lang="en-US" sz="2498">
                <a:solidFill>
                  <a:srgbClr val="0F3256"/>
                </a:solidFill>
                <a:latin typeface="Roboto Bold"/>
              </a:rPr>
              <a:t>Kelompok 1</a:t>
            </a:r>
          </a:p>
          <a:p>
            <a:pPr algn="ctr">
              <a:lnSpc>
                <a:spcPts val="3498"/>
              </a:lnSpc>
              <a:spcBef>
                <a:spcPct val="0"/>
              </a:spcBef>
            </a:pPr>
            <a:r>
              <a:rPr lang="en-US" sz="2498">
                <a:solidFill>
                  <a:srgbClr val="0F3256"/>
                </a:solidFill>
                <a:latin typeface="Roboto Bold"/>
              </a:rPr>
              <a:t>(Sudah Cukup Optimal)</a:t>
            </a:r>
          </a:p>
        </p:txBody>
      </p:sp>
      <p:sp>
        <p:nvSpPr>
          <p:cNvPr id="8" name="TextBox 8"/>
          <p:cNvSpPr txBox="1"/>
          <p:nvPr/>
        </p:nvSpPr>
        <p:spPr>
          <a:xfrm>
            <a:off x="981943" y="6856116"/>
            <a:ext cx="4266301" cy="2277694"/>
          </a:xfrm>
          <a:prstGeom prst="rect">
            <a:avLst/>
          </a:prstGeom>
        </p:spPr>
        <p:txBody>
          <a:bodyPr lIns="0" tIns="0" rIns="0" bIns="0" rtlCol="0" anchor="t">
            <a:spAutoFit/>
          </a:bodyPr>
          <a:lstStyle/>
          <a:p>
            <a:pPr algn="ctr">
              <a:lnSpc>
                <a:spcPts val="2998"/>
              </a:lnSpc>
            </a:pPr>
            <a:r>
              <a:rPr lang="en-US" sz="2141">
                <a:solidFill>
                  <a:srgbClr val="0F3256"/>
                </a:solidFill>
                <a:latin typeface="Roboto"/>
              </a:rPr>
              <a:t>Aspek yang harus dioptimalkan:</a:t>
            </a:r>
          </a:p>
          <a:p>
            <a:pPr algn="ctr">
              <a:lnSpc>
                <a:spcPts val="2998"/>
              </a:lnSpc>
            </a:pPr>
            <a:r>
              <a:rPr lang="en-US" sz="2141">
                <a:solidFill>
                  <a:srgbClr val="0F3256"/>
                </a:solidFill>
                <a:latin typeface="Roboto Bold"/>
              </a:rPr>
              <a:t>Pelaporan Gratifikasi</a:t>
            </a:r>
          </a:p>
          <a:p>
            <a:pPr algn="ctr">
              <a:lnSpc>
                <a:spcPts val="2998"/>
              </a:lnSpc>
            </a:pPr>
            <a:r>
              <a:rPr lang="en-US" sz="2141">
                <a:solidFill>
                  <a:srgbClr val="0F3256"/>
                </a:solidFill>
                <a:latin typeface="Roboto Bold"/>
              </a:rPr>
              <a:t>Delapan Area Intervensi </a:t>
            </a:r>
          </a:p>
          <a:p>
            <a:pPr algn="ctr">
              <a:lnSpc>
                <a:spcPts val="2998"/>
              </a:lnSpc>
              <a:spcBef>
                <a:spcPct val="0"/>
              </a:spcBef>
            </a:pPr>
            <a:r>
              <a:rPr lang="en-US" sz="2141">
                <a:solidFill>
                  <a:srgbClr val="0F3256"/>
                </a:solidFill>
                <a:latin typeface="Roboto"/>
              </a:rPr>
              <a:t>(terutama optimalisasi pajak daerah dan perencanaan &amp; penganggaran APBD)</a:t>
            </a:r>
          </a:p>
        </p:txBody>
      </p:sp>
      <p:sp>
        <p:nvSpPr>
          <p:cNvPr id="9" name="AutoShape 9"/>
          <p:cNvSpPr/>
          <p:nvPr/>
        </p:nvSpPr>
        <p:spPr>
          <a:xfrm rot="5400000">
            <a:off x="3776577" y="7466497"/>
            <a:ext cx="4658546" cy="0"/>
          </a:xfrm>
          <a:prstGeom prst="line">
            <a:avLst/>
          </a:prstGeom>
          <a:ln w="9525" cap="rnd">
            <a:solidFill>
              <a:srgbClr val="C8C8C8"/>
            </a:solidFill>
            <a:prstDash val="solid"/>
            <a:headEnd type="none" w="sm" len="sm"/>
            <a:tailEnd type="none" w="sm" len="sm"/>
          </a:ln>
        </p:spPr>
      </p:sp>
      <p:pic>
        <p:nvPicPr>
          <p:cNvPr id="10" name="Picture 10"/>
          <p:cNvPicPr>
            <a:picLocks noChangeAspect="1"/>
          </p:cNvPicPr>
          <p:nvPr/>
        </p:nvPicPr>
        <p:blipFill>
          <a:blip r:embed="rId3"/>
          <a:srcRect/>
          <a:stretch>
            <a:fillRect/>
          </a:stretch>
        </p:blipFill>
        <p:spPr>
          <a:xfrm>
            <a:off x="508618" y="6506444"/>
            <a:ext cx="5212952" cy="273680"/>
          </a:xfrm>
          <a:prstGeom prst="rect">
            <a:avLst/>
          </a:prstGeom>
        </p:spPr>
      </p:pic>
      <p:sp>
        <p:nvSpPr>
          <p:cNvPr id="11" name="TextBox 11"/>
          <p:cNvSpPr txBox="1"/>
          <p:nvPr/>
        </p:nvSpPr>
        <p:spPr>
          <a:xfrm>
            <a:off x="7010849" y="5474396"/>
            <a:ext cx="4075233" cy="872396"/>
          </a:xfrm>
          <a:prstGeom prst="rect">
            <a:avLst/>
          </a:prstGeom>
        </p:spPr>
        <p:txBody>
          <a:bodyPr lIns="0" tIns="0" rIns="0" bIns="0" rtlCol="0" anchor="t">
            <a:spAutoFit/>
          </a:bodyPr>
          <a:lstStyle/>
          <a:p>
            <a:pPr algn="ctr">
              <a:lnSpc>
                <a:spcPts val="3498"/>
              </a:lnSpc>
            </a:pPr>
            <a:r>
              <a:rPr lang="en-US" sz="2498">
                <a:solidFill>
                  <a:srgbClr val="0F3256"/>
                </a:solidFill>
                <a:latin typeface="Roboto Bold"/>
              </a:rPr>
              <a:t>Kelompok 2</a:t>
            </a:r>
          </a:p>
          <a:p>
            <a:pPr algn="ctr">
              <a:lnSpc>
                <a:spcPts val="3498"/>
              </a:lnSpc>
              <a:spcBef>
                <a:spcPct val="0"/>
              </a:spcBef>
            </a:pPr>
            <a:r>
              <a:rPr lang="en-US" sz="2498">
                <a:solidFill>
                  <a:srgbClr val="0F3256"/>
                </a:solidFill>
                <a:latin typeface="Roboto Bold"/>
              </a:rPr>
              <a:t>(Belum Optimal)</a:t>
            </a:r>
          </a:p>
        </p:txBody>
      </p:sp>
      <p:sp>
        <p:nvSpPr>
          <p:cNvPr id="12" name="TextBox 12"/>
          <p:cNvSpPr txBox="1"/>
          <p:nvPr/>
        </p:nvSpPr>
        <p:spPr>
          <a:xfrm>
            <a:off x="7010849" y="6856116"/>
            <a:ext cx="4266301" cy="1897482"/>
          </a:xfrm>
          <a:prstGeom prst="rect">
            <a:avLst/>
          </a:prstGeom>
        </p:spPr>
        <p:txBody>
          <a:bodyPr lIns="0" tIns="0" rIns="0" bIns="0" rtlCol="0" anchor="t">
            <a:spAutoFit/>
          </a:bodyPr>
          <a:lstStyle/>
          <a:p>
            <a:pPr algn="ctr">
              <a:lnSpc>
                <a:spcPts val="2998"/>
              </a:lnSpc>
            </a:pPr>
            <a:r>
              <a:rPr lang="en-US" sz="2141">
                <a:solidFill>
                  <a:srgbClr val="0F3256"/>
                </a:solidFill>
                <a:latin typeface="Roboto"/>
              </a:rPr>
              <a:t>Aspek yang harus dioptimalkan:</a:t>
            </a:r>
          </a:p>
          <a:p>
            <a:pPr algn="ctr">
              <a:lnSpc>
                <a:spcPts val="2998"/>
              </a:lnSpc>
            </a:pPr>
            <a:r>
              <a:rPr lang="en-US" sz="2141">
                <a:solidFill>
                  <a:srgbClr val="0F3256"/>
                </a:solidFill>
                <a:latin typeface="Roboto Bold"/>
              </a:rPr>
              <a:t>Realisasi LHKPN</a:t>
            </a:r>
          </a:p>
          <a:p>
            <a:pPr algn="ctr">
              <a:lnSpc>
                <a:spcPts val="2998"/>
              </a:lnSpc>
            </a:pPr>
            <a:r>
              <a:rPr lang="en-US" sz="2141">
                <a:solidFill>
                  <a:srgbClr val="0F3256"/>
                </a:solidFill>
                <a:latin typeface="Roboto Bold"/>
              </a:rPr>
              <a:t>Delapan Area Intervensi</a:t>
            </a:r>
          </a:p>
          <a:p>
            <a:pPr algn="ctr">
              <a:lnSpc>
                <a:spcPts val="2998"/>
              </a:lnSpc>
              <a:spcBef>
                <a:spcPct val="0"/>
              </a:spcBef>
            </a:pPr>
            <a:r>
              <a:rPr lang="en-US" sz="2141">
                <a:solidFill>
                  <a:srgbClr val="0F3256"/>
                </a:solidFill>
                <a:latin typeface="Roboto"/>
              </a:rPr>
              <a:t>(terutama manajemen aset daerah, dan manajemen ASN)</a:t>
            </a:r>
          </a:p>
        </p:txBody>
      </p:sp>
      <p:pic>
        <p:nvPicPr>
          <p:cNvPr id="13" name="Picture 13"/>
          <p:cNvPicPr>
            <a:picLocks noChangeAspect="1"/>
          </p:cNvPicPr>
          <p:nvPr/>
        </p:nvPicPr>
        <p:blipFill>
          <a:blip r:embed="rId3"/>
          <a:srcRect/>
          <a:stretch>
            <a:fillRect/>
          </a:stretch>
        </p:blipFill>
        <p:spPr>
          <a:xfrm>
            <a:off x="6537524" y="6506444"/>
            <a:ext cx="5212952" cy="273680"/>
          </a:xfrm>
          <a:prstGeom prst="rect">
            <a:avLst/>
          </a:prstGeom>
        </p:spPr>
      </p:pic>
      <p:sp>
        <p:nvSpPr>
          <p:cNvPr id="14" name="AutoShape 14"/>
          <p:cNvSpPr/>
          <p:nvPr/>
        </p:nvSpPr>
        <p:spPr>
          <a:xfrm rot="5400000">
            <a:off x="9830243" y="7466497"/>
            <a:ext cx="4658546" cy="0"/>
          </a:xfrm>
          <a:prstGeom prst="line">
            <a:avLst/>
          </a:prstGeom>
          <a:ln w="9525" cap="rnd">
            <a:solidFill>
              <a:srgbClr val="C8C8C8"/>
            </a:solidFill>
            <a:prstDash val="solid"/>
            <a:headEnd type="none" w="sm" len="sm"/>
            <a:tailEnd type="none" w="sm" len="sm"/>
          </a:ln>
        </p:spPr>
      </p:sp>
      <p:sp>
        <p:nvSpPr>
          <p:cNvPr id="15" name="TextBox 15"/>
          <p:cNvSpPr txBox="1"/>
          <p:nvPr/>
        </p:nvSpPr>
        <p:spPr>
          <a:xfrm>
            <a:off x="13064516" y="5474396"/>
            <a:ext cx="4075233" cy="872396"/>
          </a:xfrm>
          <a:prstGeom prst="rect">
            <a:avLst/>
          </a:prstGeom>
        </p:spPr>
        <p:txBody>
          <a:bodyPr lIns="0" tIns="0" rIns="0" bIns="0" rtlCol="0" anchor="t">
            <a:spAutoFit/>
          </a:bodyPr>
          <a:lstStyle/>
          <a:p>
            <a:pPr algn="ctr">
              <a:lnSpc>
                <a:spcPts val="3498"/>
              </a:lnSpc>
            </a:pPr>
            <a:r>
              <a:rPr lang="en-US" sz="2498">
                <a:solidFill>
                  <a:srgbClr val="0F3256"/>
                </a:solidFill>
                <a:latin typeface="Roboto Bold"/>
              </a:rPr>
              <a:t>Kelompok 3</a:t>
            </a:r>
          </a:p>
          <a:p>
            <a:pPr algn="ctr">
              <a:lnSpc>
                <a:spcPts val="3498"/>
              </a:lnSpc>
              <a:spcBef>
                <a:spcPct val="0"/>
              </a:spcBef>
            </a:pPr>
            <a:r>
              <a:rPr lang="en-US" sz="2498">
                <a:solidFill>
                  <a:srgbClr val="0F3256"/>
                </a:solidFill>
                <a:latin typeface="Roboto Bold"/>
              </a:rPr>
              <a:t>(Sudah Optimal)</a:t>
            </a:r>
          </a:p>
        </p:txBody>
      </p:sp>
      <p:sp>
        <p:nvSpPr>
          <p:cNvPr id="16" name="TextBox 16"/>
          <p:cNvSpPr txBox="1"/>
          <p:nvPr/>
        </p:nvSpPr>
        <p:spPr>
          <a:xfrm>
            <a:off x="13064516" y="6856116"/>
            <a:ext cx="4266301" cy="1516631"/>
          </a:xfrm>
          <a:prstGeom prst="rect">
            <a:avLst/>
          </a:prstGeom>
        </p:spPr>
        <p:txBody>
          <a:bodyPr lIns="0" tIns="0" rIns="0" bIns="0" rtlCol="0" anchor="t">
            <a:spAutoFit/>
          </a:bodyPr>
          <a:lstStyle/>
          <a:p>
            <a:pPr algn="ctr">
              <a:lnSpc>
                <a:spcPts val="2998"/>
              </a:lnSpc>
            </a:pPr>
            <a:r>
              <a:rPr lang="en-US" sz="2141">
                <a:solidFill>
                  <a:srgbClr val="0F3256"/>
                </a:solidFill>
                <a:latin typeface="Roboto"/>
              </a:rPr>
              <a:t>Aspek yang harus dioptimalkan:</a:t>
            </a:r>
          </a:p>
          <a:p>
            <a:pPr algn="ctr">
              <a:lnSpc>
                <a:spcPts val="2998"/>
              </a:lnSpc>
            </a:pPr>
            <a:r>
              <a:rPr lang="en-US" sz="2141">
                <a:solidFill>
                  <a:srgbClr val="0F3256"/>
                </a:solidFill>
                <a:latin typeface="Roboto Bold"/>
              </a:rPr>
              <a:t>Delapan Area Intervensi</a:t>
            </a:r>
          </a:p>
          <a:p>
            <a:pPr algn="ctr">
              <a:lnSpc>
                <a:spcPts val="2998"/>
              </a:lnSpc>
              <a:spcBef>
                <a:spcPct val="0"/>
              </a:spcBef>
            </a:pPr>
            <a:r>
              <a:rPr lang="en-US" sz="2141">
                <a:solidFill>
                  <a:srgbClr val="0F3256"/>
                </a:solidFill>
                <a:latin typeface="Roboto"/>
              </a:rPr>
              <a:t>(terutama manajemen ASN dan APIP )</a:t>
            </a:r>
          </a:p>
        </p:txBody>
      </p:sp>
      <p:pic>
        <p:nvPicPr>
          <p:cNvPr id="17" name="Picture 17"/>
          <p:cNvPicPr>
            <a:picLocks noChangeAspect="1"/>
          </p:cNvPicPr>
          <p:nvPr/>
        </p:nvPicPr>
        <p:blipFill>
          <a:blip r:embed="rId3"/>
          <a:srcRect/>
          <a:stretch>
            <a:fillRect/>
          </a:stretch>
        </p:blipFill>
        <p:spPr>
          <a:xfrm>
            <a:off x="12591191" y="6506444"/>
            <a:ext cx="5212952" cy="273680"/>
          </a:xfrm>
          <a:prstGeom prst="rect">
            <a:avLst/>
          </a:prstGeom>
        </p:spPr>
      </p:pic>
      <p:pic>
        <p:nvPicPr>
          <p:cNvPr id="18" name="Picture 18"/>
          <p:cNvPicPr>
            <a:picLocks noChangeAspect="1"/>
          </p:cNvPicPr>
          <p:nvPr/>
        </p:nvPicPr>
        <p:blipFill>
          <a:blip r:embed="rId4"/>
          <a:srcRect/>
          <a:stretch>
            <a:fillRect/>
          </a:stretch>
        </p:blipFill>
        <p:spPr>
          <a:xfrm>
            <a:off x="16750909" y="8753598"/>
            <a:ext cx="1546616" cy="1544683"/>
          </a:xfrm>
          <a:prstGeom prst="rect">
            <a:avLst/>
          </a:prstGeom>
        </p:spPr>
      </p:pic>
      <p:sp>
        <p:nvSpPr>
          <p:cNvPr id="19" name="TextBox 19"/>
          <p:cNvSpPr txBox="1"/>
          <p:nvPr/>
        </p:nvSpPr>
        <p:spPr>
          <a:xfrm>
            <a:off x="17146640" y="9034544"/>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76532" y="0"/>
            <a:ext cx="8901262" cy="10287000"/>
            <a:chOff x="0" y="0"/>
            <a:chExt cx="3011044" cy="3479800"/>
          </a:xfrm>
        </p:grpSpPr>
        <p:sp>
          <p:nvSpPr>
            <p:cNvPr id="3" name="Freeform 3"/>
            <p:cNvSpPr/>
            <p:nvPr/>
          </p:nvSpPr>
          <p:spPr>
            <a:xfrm>
              <a:off x="0" y="0"/>
              <a:ext cx="3011044" cy="3479800"/>
            </a:xfrm>
            <a:custGeom>
              <a:avLst/>
              <a:gdLst/>
              <a:ahLst/>
              <a:cxnLst/>
              <a:rect l="l" t="t" r="r" b="b"/>
              <a:pathLst>
                <a:path w="3011044" h="3479800">
                  <a:moveTo>
                    <a:pt x="2886584" y="3479800"/>
                  </a:moveTo>
                  <a:lnTo>
                    <a:pt x="124460" y="3479800"/>
                  </a:lnTo>
                  <a:cubicBezTo>
                    <a:pt x="55880" y="3479800"/>
                    <a:pt x="0" y="3423920"/>
                    <a:pt x="0" y="3355340"/>
                  </a:cubicBezTo>
                  <a:lnTo>
                    <a:pt x="0" y="124460"/>
                  </a:lnTo>
                  <a:cubicBezTo>
                    <a:pt x="0" y="55880"/>
                    <a:pt x="55880" y="0"/>
                    <a:pt x="124460" y="0"/>
                  </a:cubicBezTo>
                  <a:lnTo>
                    <a:pt x="2886584" y="0"/>
                  </a:lnTo>
                  <a:cubicBezTo>
                    <a:pt x="2955164" y="0"/>
                    <a:pt x="3011044" y="55880"/>
                    <a:pt x="3011044" y="124460"/>
                  </a:cubicBezTo>
                  <a:lnTo>
                    <a:pt x="3011044" y="3355340"/>
                  </a:lnTo>
                  <a:cubicBezTo>
                    <a:pt x="3011044" y="3423920"/>
                    <a:pt x="2955164" y="3479800"/>
                    <a:pt x="2886584" y="3479800"/>
                  </a:cubicBezTo>
                  <a:close/>
                </a:path>
              </a:pathLst>
            </a:custGeom>
            <a:solidFill>
              <a:srgbClr val="B8D6F6"/>
            </a:solidFill>
          </p:spPr>
        </p:sp>
      </p:grpSp>
      <p:pic>
        <p:nvPicPr>
          <p:cNvPr id="4" name="Picture 4"/>
          <p:cNvPicPr>
            <a:picLocks noChangeAspect="1"/>
          </p:cNvPicPr>
          <p:nvPr/>
        </p:nvPicPr>
        <p:blipFill>
          <a:blip r:embed="rId2"/>
          <a:srcRect/>
          <a:stretch>
            <a:fillRect/>
          </a:stretch>
        </p:blipFill>
        <p:spPr>
          <a:xfrm>
            <a:off x="9917218" y="1124914"/>
            <a:ext cx="2608847" cy="2605586"/>
          </a:xfrm>
          <a:prstGeom prst="rect">
            <a:avLst/>
          </a:prstGeom>
        </p:spPr>
      </p:pic>
      <p:pic>
        <p:nvPicPr>
          <p:cNvPr id="5" name="Picture 5"/>
          <p:cNvPicPr>
            <a:picLocks noChangeAspect="1"/>
          </p:cNvPicPr>
          <p:nvPr/>
        </p:nvPicPr>
        <p:blipFill>
          <a:blip r:embed="rId2"/>
          <a:srcRect/>
          <a:stretch>
            <a:fillRect/>
          </a:stretch>
        </p:blipFill>
        <p:spPr>
          <a:xfrm>
            <a:off x="9917218" y="3874875"/>
            <a:ext cx="2608847" cy="2605586"/>
          </a:xfrm>
          <a:prstGeom prst="rect">
            <a:avLst/>
          </a:prstGeom>
        </p:spPr>
      </p:pic>
      <p:pic>
        <p:nvPicPr>
          <p:cNvPr id="6" name="Picture 6"/>
          <p:cNvPicPr>
            <a:picLocks noChangeAspect="1"/>
          </p:cNvPicPr>
          <p:nvPr/>
        </p:nvPicPr>
        <p:blipFill>
          <a:blip r:embed="rId2"/>
          <a:srcRect/>
          <a:stretch>
            <a:fillRect/>
          </a:stretch>
        </p:blipFill>
        <p:spPr>
          <a:xfrm>
            <a:off x="9917218" y="6652714"/>
            <a:ext cx="2608847" cy="2605586"/>
          </a:xfrm>
          <a:prstGeom prst="rect">
            <a:avLst/>
          </a:prstGeom>
        </p:spPr>
      </p:pic>
      <p:grpSp>
        <p:nvGrpSpPr>
          <p:cNvPr id="7" name="Group 7"/>
          <p:cNvGrpSpPr>
            <a:grpSpLocks noChangeAspect="1"/>
          </p:cNvGrpSpPr>
          <p:nvPr/>
        </p:nvGrpSpPr>
        <p:grpSpPr>
          <a:xfrm>
            <a:off x="10122410" y="1328479"/>
            <a:ext cx="2198464" cy="2198455"/>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35727" b="-42050"/>
              </a:stretch>
            </a:blipFill>
          </p:spPr>
        </p:sp>
      </p:grpSp>
      <p:grpSp>
        <p:nvGrpSpPr>
          <p:cNvPr id="9" name="Group 9"/>
          <p:cNvGrpSpPr>
            <a:grpSpLocks noChangeAspect="1"/>
          </p:cNvGrpSpPr>
          <p:nvPr/>
        </p:nvGrpSpPr>
        <p:grpSpPr>
          <a:xfrm>
            <a:off x="10122410" y="4078440"/>
            <a:ext cx="2198464" cy="2198455"/>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sp>
      </p:grpSp>
      <p:grpSp>
        <p:nvGrpSpPr>
          <p:cNvPr id="11" name="Group 11"/>
          <p:cNvGrpSpPr>
            <a:grpSpLocks noChangeAspect="1"/>
          </p:cNvGrpSpPr>
          <p:nvPr/>
        </p:nvGrpSpPr>
        <p:grpSpPr>
          <a:xfrm>
            <a:off x="10122410" y="6856280"/>
            <a:ext cx="2198464" cy="219845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001" r="-17001"/>
              </a:stretch>
            </a:blipFill>
          </p:spPr>
        </p:sp>
      </p:grpSp>
      <p:sp>
        <p:nvSpPr>
          <p:cNvPr id="13" name="TextBox 13"/>
          <p:cNvSpPr txBox="1"/>
          <p:nvPr/>
        </p:nvSpPr>
        <p:spPr>
          <a:xfrm>
            <a:off x="1545563" y="1658340"/>
            <a:ext cx="6492230" cy="2625725"/>
          </a:xfrm>
          <a:prstGeom prst="rect">
            <a:avLst/>
          </a:prstGeom>
        </p:spPr>
        <p:txBody>
          <a:bodyPr lIns="0" tIns="0" rIns="0" bIns="0" rtlCol="0" anchor="t">
            <a:spAutoFit/>
          </a:bodyPr>
          <a:lstStyle/>
          <a:p>
            <a:pPr>
              <a:lnSpc>
                <a:spcPts val="10400"/>
              </a:lnSpc>
            </a:pPr>
            <a:r>
              <a:rPr lang="en-US" sz="8000">
                <a:solidFill>
                  <a:srgbClr val="0F3256"/>
                </a:solidFill>
                <a:latin typeface="Roboto Bold"/>
              </a:rPr>
              <a:t>Team </a:t>
            </a:r>
          </a:p>
          <a:p>
            <a:pPr marL="0" lvl="0" indent="0">
              <a:lnSpc>
                <a:spcPts val="10400"/>
              </a:lnSpc>
            </a:pPr>
            <a:r>
              <a:rPr lang="en-US" sz="8000">
                <a:solidFill>
                  <a:srgbClr val="0F3256"/>
                </a:solidFill>
                <a:latin typeface="Roboto Bold"/>
              </a:rPr>
              <a:t>Pitch Pine</a:t>
            </a:r>
          </a:p>
        </p:txBody>
      </p:sp>
      <p:grpSp>
        <p:nvGrpSpPr>
          <p:cNvPr id="14" name="Group 14"/>
          <p:cNvGrpSpPr/>
          <p:nvPr/>
        </p:nvGrpSpPr>
        <p:grpSpPr>
          <a:xfrm>
            <a:off x="12933368" y="2012466"/>
            <a:ext cx="3969462" cy="830481"/>
            <a:chOff x="0" y="0"/>
            <a:chExt cx="5292616" cy="1107308"/>
          </a:xfrm>
        </p:grpSpPr>
        <p:sp>
          <p:nvSpPr>
            <p:cNvPr id="15" name="TextBox 15"/>
            <p:cNvSpPr txBox="1"/>
            <p:nvPr/>
          </p:nvSpPr>
          <p:spPr>
            <a:xfrm>
              <a:off x="0" y="-47625"/>
              <a:ext cx="5292616" cy="616559"/>
            </a:xfrm>
            <a:prstGeom prst="rect">
              <a:avLst/>
            </a:prstGeom>
          </p:spPr>
          <p:txBody>
            <a:bodyPr lIns="0" tIns="0" rIns="0" bIns="0" rtlCol="0" anchor="t">
              <a:spAutoFit/>
            </a:bodyPr>
            <a:lstStyle/>
            <a:p>
              <a:pPr marL="0" lvl="0" indent="0" algn="l">
                <a:lnSpc>
                  <a:spcPts val="3640"/>
                </a:lnSpc>
                <a:spcBef>
                  <a:spcPct val="0"/>
                </a:spcBef>
              </a:pPr>
              <a:r>
                <a:rPr lang="en-US" sz="2799">
                  <a:solidFill>
                    <a:srgbClr val="0F3256"/>
                  </a:solidFill>
                  <a:latin typeface="Roboto Bold"/>
                </a:rPr>
                <a:t>Eka Fita Yanti</a:t>
              </a:r>
            </a:p>
          </p:txBody>
        </p:sp>
        <p:sp>
          <p:nvSpPr>
            <p:cNvPr id="16" name="TextBox 16"/>
            <p:cNvSpPr txBox="1"/>
            <p:nvPr/>
          </p:nvSpPr>
          <p:spPr>
            <a:xfrm>
              <a:off x="0" y="562584"/>
              <a:ext cx="5292616" cy="544724"/>
            </a:xfrm>
            <a:prstGeom prst="rect">
              <a:avLst/>
            </a:prstGeom>
          </p:spPr>
          <p:txBody>
            <a:bodyPr lIns="0" tIns="0" rIns="0" bIns="0" rtlCol="0" anchor="t">
              <a:spAutoFit/>
            </a:bodyPr>
            <a:lstStyle/>
            <a:p>
              <a:pPr>
                <a:lnSpc>
                  <a:spcPts val="3359"/>
                </a:lnSpc>
                <a:spcBef>
                  <a:spcPct val="0"/>
                </a:spcBef>
              </a:pPr>
              <a:r>
                <a:rPr lang="en-US" sz="2400">
                  <a:solidFill>
                    <a:srgbClr val="0F3256"/>
                  </a:solidFill>
                  <a:latin typeface="Roboto"/>
                </a:rPr>
                <a:t>Ketua</a:t>
              </a:r>
            </a:p>
          </p:txBody>
        </p:sp>
      </p:grpSp>
      <p:grpSp>
        <p:nvGrpSpPr>
          <p:cNvPr id="17" name="Group 17"/>
          <p:cNvGrpSpPr/>
          <p:nvPr/>
        </p:nvGrpSpPr>
        <p:grpSpPr>
          <a:xfrm>
            <a:off x="12841191" y="4736250"/>
            <a:ext cx="4061639" cy="882835"/>
            <a:chOff x="0" y="0"/>
            <a:chExt cx="5415519" cy="1177114"/>
          </a:xfrm>
        </p:grpSpPr>
        <p:sp>
          <p:nvSpPr>
            <p:cNvPr id="18" name="TextBox 18"/>
            <p:cNvSpPr txBox="1"/>
            <p:nvPr/>
          </p:nvSpPr>
          <p:spPr>
            <a:xfrm>
              <a:off x="0" y="-47625"/>
              <a:ext cx="5415519" cy="616559"/>
            </a:xfrm>
            <a:prstGeom prst="rect">
              <a:avLst/>
            </a:prstGeom>
          </p:spPr>
          <p:txBody>
            <a:bodyPr lIns="0" tIns="0" rIns="0" bIns="0" rtlCol="0" anchor="t">
              <a:spAutoFit/>
            </a:bodyPr>
            <a:lstStyle/>
            <a:p>
              <a:pPr marL="0" lvl="0" indent="0" algn="l">
                <a:lnSpc>
                  <a:spcPts val="3640"/>
                </a:lnSpc>
                <a:spcBef>
                  <a:spcPct val="0"/>
                </a:spcBef>
              </a:pPr>
              <a:r>
                <a:rPr lang="en-US" sz="2799">
                  <a:solidFill>
                    <a:srgbClr val="0F3256"/>
                  </a:solidFill>
                  <a:latin typeface="Roboto Bold"/>
                </a:rPr>
                <a:t>Carisa Putri Salsabila P</a:t>
              </a:r>
            </a:p>
          </p:txBody>
        </p:sp>
        <p:sp>
          <p:nvSpPr>
            <p:cNvPr id="19" name="TextBox 19"/>
            <p:cNvSpPr txBox="1"/>
            <p:nvPr/>
          </p:nvSpPr>
          <p:spPr>
            <a:xfrm>
              <a:off x="0" y="632390"/>
              <a:ext cx="5415519" cy="544724"/>
            </a:xfrm>
            <a:prstGeom prst="rect">
              <a:avLst/>
            </a:prstGeom>
          </p:spPr>
          <p:txBody>
            <a:bodyPr lIns="0" tIns="0" rIns="0" bIns="0" rtlCol="0" anchor="t">
              <a:spAutoFit/>
            </a:bodyPr>
            <a:lstStyle/>
            <a:p>
              <a:pPr>
                <a:lnSpc>
                  <a:spcPts val="3359"/>
                </a:lnSpc>
                <a:spcBef>
                  <a:spcPct val="0"/>
                </a:spcBef>
              </a:pPr>
              <a:r>
                <a:rPr lang="en-US" sz="2400">
                  <a:solidFill>
                    <a:srgbClr val="0F3256"/>
                  </a:solidFill>
                  <a:latin typeface="Roboto"/>
                </a:rPr>
                <a:t>Anggota 1</a:t>
              </a:r>
            </a:p>
          </p:txBody>
        </p:sp>
      </p:grpSp>
      <p:grpSp>
        <p:nvGrpSpPr>
          <p:cNvPr id="20" name="Group 20"/>
          <p:cNvGrpSpPr/>
          <p:nvPr/>
        </p:nvGrpSpPr>
        <p:grpSpPr>
          <a:xfrm>
            <a:off x="12841191" y="7514090"/>
            <a:ext cx="2801881" cy="882835"/>
            <a:chOff x="0" y="0"/>
            <a:chExt cx="3735841" cy="1177114"/>
          </a:xfrm>
        </p:grpSpPr>
        <p:sp>
          <p:nvSpPr>
            <p:cNvPr id="21" name="TextBox 21"/>
            <p:cNvSpPr txBox="1"/>
            <p:nvPr/>
          </p:nvSpPr>
          <p:spPr>
            <a:xfrm>
              <a:off x="0" y="-47625"/>
              <a:ext cx="3735841" cy="616559"/>
            </a:xfrm>
            <a:prstGeom prst="rect">
              <a:avLst/>
            </a:prstGeom>
          </p:spPr>
          <p:txBody>
            <a:bodyPr lIns="0" tIns="0" rIns="0" bIns="0" rtlCol="0" anchor="t">
              <a:spAutoFit/>
            </a:bodyPr>
            <a:lstStyle/>
            <a:p>
              <a:pPr marL="0" lvl="0" indent="0" algn="l">
                <a:lnSpc>
                  <a:spcPts val="3640"/>
                </a:lnSpc>
                <a:spcBef>
                  <a:spcPct val="0"/>
                </a:spcBef>
              </a:pPr>
              <a:r>
                <a:rPr lang="en-US" sz="2799">
                  <a:solidFill>
                    <a:srgbClr val="0F3256"/>
                  </a:solidFill>
                  <a:latin typeface="Roboto Bold"/>
                </a:rPr>
                <a:t>Nurul Shabrina</a:t>
              </a:r>
            </a:p>
          </p:txBody>
        </p:sp>
        <p:sp>
          <p:nvSpPr>
            <p:cNvPr id="22" name="TextBox 22"/>
            <p:cNvSpPr txBox="1"/>
            <p:nvPr/>
          </p:nvSpPr>
          <p:spPr>
            <a:xfrm>
              <a:off x="0" y="632390"/>
              <a:ext cx="3735841" cy="544724"/>
            </a:xfrm>
            <a:prstGeom prst="rect">
              <a:avLst/>
            </a:prstGeom>
          </p:spPr>
          <p:txBody>
            <a:bodyPr lIns="0" tIns="0" rIns="0" bIns="0" rtlCol="0" anchor="t">
              <a:spAutoFit/>
            </a:bodyPr>
            <a:lstStyle/>
            <a:p>
              <a:pPr>
                <a:lnSpc>
                  <a:spcPts val="3359"/>
                </a:lnSpc>
                <a:spcBef>
                  <a:spcPct val="0"/>
                </a:spcBef>
              </a:pPr>
              <a:r>
                <a:rPr lang="en-US" sz="2400">
                  <a:solidFill>
                    <a:srgbClr val="0F3256"/>
                  </a:solidFill>
                  <a:latin typeface="Roboto"/>
                </a:rPr>
                <a:t>Anggota 2</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1028700" y="1592306"/>
            <a:ext cx="6746820" cy="1304925"/>
          </a:xfrm>
          <a:prstGeom prst="rect">
            <a:avLst/>
          </a:prstGeom>
        </p:spPr>
        <p:txBody>
          <a:bodyPr lIns="0" tIns="0" rIns="0" bIns="0" rtlCol="0" anchor="t">
            <a:spAutoFit/>
          </a:bodyPr>
          <a:lstStyle/>
          <a:p>
            <a:pPr marL="0" lvl="0" indent="0">
              <a:lnSpc>
                <a:spcPts val="10400"/>
              </a:lnSpc>
            </a:pPr>
            <a:r>
              <a:rPr lang="en-US" sz="8000">
                <a:solidFill>
                  <a:srgbClr val="0F3256"/>
                </a:solidFill>
                <a:latin typeface="Roboto Bold"/>
              </a:rPr>
              <a:t>Rekomendasi</a:t>
            </a:r>
          </a:p>
        </p:txBody>
      </p:sp>
      <p:sp>
        <p:nvSpPr>
          <p:cNvPr id="3" name="AutoShape 3"/>
          <p:cNvSpPr/>
          <p:nvPr/>
        </p:nvSpPr>
        <p:spPr>
          <a:xfrm>
            <a:off x="10124575" y="729850"/>
            <a:ext cx="9525" cy="10511046"/>
          </a:xfrm>
          <a:prstGeom prst="rect">
            <a:avLst/>
          </a:prstGeom>
          <a:solidFill>
            <a:srgbClr val="000000">
              <a:alpha val="19608"/>
            </a:srgbClr>
          </a:solidFill>
        </p:spPr>
      </p:sp>
      <p:sp>
        <p:nvSpPr>
          <p:cNvPr id="4" name="TextBox 4"/>
          <p:cNvSpPr txBox="1"/>
          <p:nvPr/>
        </p:nvSpPr>
        <p:spPr>
          <a:xfrm>
            <a:off x="11081174" y="3357515"/>
            <a:ext cx="5032956" cy="1196161"/>
          </a:xfrm>
          <a:prstGeom prst="rect">
            <a:avLst/>
          </a:prstGeom>
        </p:spPr>
        <p:txBody>
          <a:bodyPr lIns="0" tIns="0" rIns="0" bIns="0" rtlCol="0" anchor="t">
            <a:spAutoFit/>
          </a:bodyPr>
          <a:lstStyle/>
          <a:p>
            <a:pPr>
              <a:lnSpc>
                <a:spcPts val="3120"/>
              </a:lnSpc>
            </a:pPr>
            <a:r>
              <a:rPr lang="en-US" sz="2400">
                <a:solidFill>
                  <a:srgbClr val="0F3256"/>
                </a:solidFill>
                <a:latin typeface="Roboto Bold"/>
              </a:rPr>
              <a:t>Optimalisasi pajak daerah → </a:t>
            </a:r>
            <a:r>
              <a:rPr lang="en-US" sz="2400">
                <a:solidFill>
                  <a:srgbClr val="0F3256"/>
                </a:solidFill>
                <a:latin typeface="Roboto"/>
              </a:rPr>
              <a:t>melakukan pengawasan terhadap penagihan piutang dan tagihan pajak</a:t>
            </a:r>
          </a:p>
        </p:txBody>
      </p:sp>
      <p:sp>
        <p:nvSpPr>
          <p:cNvPr id="5" name="TextBox 5"/>
          <p:cNvSpPr txBox="1"/>
          <p:nvPr/>
        </p:nvSpPr>
        <p:spPr>
          <a:xfrm>
            <a:off x="11081174" y="5251059"/>
            <a:ext cx="4442145" cy="799981"/>
          </a:xfrm>
          <a:prstGeom prst="rect">
            <a:avLst/>
          </a:prstGeom>
        </p:spPr>
        <p:txBody>
          <a:bodyPr lIns="0" tIns="0" rIns="0" bIns="0" rtlCol="0" anchor="t">
            <a:spAutoFit/>
          </a:bodyPr>
          <a:lstStyle/>
          <a:p>
            <a:pPr>
              <a:lnSpc>
                <a:spcPts val="3120"/>
              </a:lnSpc>
            </a:pPr>
            <a:r>
              <a:rPr lang="en-US" sz="2400">
                <a:solidFill>
                  <a:srgbClr val="0F3256"/>
                </a:solidFill>
                <a:latin typeface="Roboto Bold"/>
              </a:rPr>
              <a:t>APIP → </a:t>
            </a:r>
            <a:r>
              <a:rPr lang="en-US" sz="2400">
                <a:solidFill>
                  <a:srgbClr val="0F3256"/>
                </a:solidFill>
                <a:latin typeface="Roboto"/>
              </a:rPr>
              <a:t>mengawasi pelaporan probity audit</a:t>
            </a:r>
          </a:p>
        </p:txBody>
      </p:sp>
      <p:sp>
        <p:nvSpPr>
          <p:cNvPr id="6" name="TextBox 6"/>
          <p:cNvSpPr txBox="1"/>
          <p:nvPr/>
        </p:nvSpPr>
        <p:spPr>
          <a:xfrm>
            <a:off x="11081174" y="6807086"/>
            <a:ext cx="4650666" cy="799981"/>
          </a:xfrm>
          <a:prstGeom prst="rect">
            <a:avLst/>
          </a:prstGeom>
        </p:spPr>
        <p:txBody>
          <a:bodyPr lIns="0" tIns="0" rIns="0" bIns="0" rtlCol="0" anchor="t">
            <a:spAutoFit/>
          </a:bodyPr>
          <a:lstStyle/>
          <a:p>
            <a:pPr>
              <a:lnSpc>
                <a:spcPts val="3120"/>
              </a:lnSpc>
            </a:pPr>
            <a:r>
              <a:rPr lang="en-US" sz="2400">
                <a:solidFill>
                  <a:srgbClr val="0F3256"/>
                </a:solidFill>
                <a:latin typeface="Roboto Bold"/>
              </a:rPr>
              <a:t>SPI → </a:t>
            </a:r>
            <a:r>
              <a:rPr lang="en-US" sz="2400">
                <a:solidFill>
                  <a:srgbClr val="0F3256"/>
                </a:solidFill>
                <a:latin typeface="Roboto"/>
              </a:rPr>
              <a:t>sosialisasi dan pengenalan mengenai pentingnya SPI</a:t>
            </a:r>
          </a:p>
        </p:txBody>
      </p:sp>
      <p:sp>
        <p:nvSpPr>
          <p:cNvPr id="7" name="TextBox 7"/>
          <p:cNvSpPr txBox="1"/>
          <p:nvPr/>
        </p:nvSpPr>
        <p:spPr>
          <a:xfrm>
            <a:off x="11081174" y="8389901"/>
            <a:ext cx="4442145" cy="403800"/>
          </a:xfrm>
          <a:prstGeom prst="rect">
            <a:avLst/>
          </a:prstGeom>
        </p:spPr>
        <p:txBody>
          <a:bodyPr lIns="0" tIns="0" rIns="0" bIns="0" rtlCol="0" anchor="t">
            <a:spAutoFit/>
          </a:bodyPr>
          <a:lstStyle/>
          <a:p>
            <a:pPr>
              <a:lnSpc>
                <a:spcPts val="3120"/>
              </a:lnSpc>
            </a:pPr>
            <a:r>
              <a:rPr lang="en-US" sz="2400">
                <a:solidFill>
                  <a:srgbClr val="0F3256"/>
                </a:solidFill>
                <a:latin typeface="Roboto"/>
              </a:rPr>
              <a:t>Perlu adanya keterbukaan data</a:t>
            </a:r>
          </a:p>
        </p:txBody>
      </p:sp>
      <p:grpSp>
        <p:nvGrpSpPr>
          <p:cNvPr id="8" name="Group 8"/>
          <p:cNvGrpSpPr/>
          <p:nvPr/>
        </p:nvGrpSpPr>
        <p:grpSpPr>
          <a:xfrm>
            <a:off x="9602079" y="6699527"/>
            <a:ext cx="1054517" cy="1053199"/>
            <a:chOff x="0" y="0"/>
            <a:chExt cx="1406023" cy="1404265"/>
          </a:xfrm>
        </p:grpSpPr>
        <p:pic>
          <p:nvPicPr>
            <p:cNvPr id="9" name="Picture 9"/>
            <p:cNvPicPr>
              <a:picLocks noChangeAspect="1"/>
            </p:cNvPicPr>
            <p:nvPr/>
          </p:nvPicPr>
          <p:blipFill>
            <a:blip r:embed="rId3"/>
            <a:srcRect/>
            <a:stretch>
              <a:fillRect/>
            </a:stretch>
          </p:blipFill>
          <p:spPr>
            <a:xfrm>
              <a:off x="0" y="0"/>
              <a:ext cx="1406023" cy="1404265"/>
            </a:xfrm>
            <a:prstGeom prst="rect">
              <a:avLst/>
            </a:prstGeom>
          </p:spPr>
        </p:pic>
        <p:grpSp>
          <p:nvGrpSpPr>
            <p:cNvPr id="10" name="Group 10"/>
            <p:cNvGrpSpPr/>
            <p:nvPr/>
          </p:nvGrpSpPr>
          <p:grpSpPr>
            <a:xfrm>
              <a:off x="238094" y="237215"/>
              <a:ext cx="929835" cy="92983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12" name="Group 12"/>
          <p:cNvGrpSpPr/>
          <p:nvPr/>
        </p:nvGrpSpPr>
        <p:grpSpPr>
          <a:xfrm>
            <a:off x="9602079" y="8084252"/>
            <a:ext cx="1054517" cy="1053199"/>
            <a:chOff x="0" y="0"/>
            <a:chExt cx="1406023" cy="1404265"/>
          </a:xfrm>
        </p:grpSpPr>
        <p:pic>
          <p:nvPicPr>
            <p:cNvPr id="13" name="Picture 13"/>
            <p:cNvPicPr>
              <a:picLocks noChangeAspect="1"/>
            </p:cNvPicPr>
            <p:nvPr/>
          </p:nvPicPr>
          <p:blipFill>
            <a:blip r:embed="rId3"/>
            <a:srcRect/>
            <a:stretch>
              <a:fillRect/>
            </a:stretch>
          </p:blipFill>
          <p:spPr>
            <a:xfrm>
              <a:off x="0" y="0"/>
              <a:ext cx="1406023" cy="1404265"/>
            </a:xfrm>
            <a:prstGeom prst="rect">
              <a:avLst/>
            </a:prstGeom>
          </p:spPr>
        </p:pic>
        <p:grpSp>
          <p:nvGrpSpPr>
            <p:cNvPr id="14" name="Group 14"/>
            <p:cNvGrpSpPr/>
            <p:nvPr/>
          </p:nvGrpSpPr>
          <p:grpSpPr>
            <a:xfrm>
              <a:off x="238094" y="237215"/>
              <a:ext cx="929835" cy="929835"/>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16" name="Group 16"/>
          <p:cNvGrpSpPr/>
          <p:nvPr/>
        </p:nvGrpSpPr>
        <p:grpSpPr>
          <a:xfrm>
            <a:off x="9606842" y="3548959"/>
            <a:ext cx="1054517" cy="1053199"/>
            <a:chOff x="0" y="0"/>
            <a:chExt cx="1406023" cy="1404265"/>
          </a:xfrm>
        </p:grpSpPr>
        <p:pic>
          <p:nvPicPr>
            <p:cNvPr id="17" name="Picture 17"/>
            <p:cNvPicPr>
              <a:picLocks noChangeAspect="1"/>
            </p:cNvPicPr>
            <p:nvPr/>
          </p:nvPicPr>
          <p:blipFill>
            <a:blip r:embed="rId3"/>
            <a:srcRect/>
            <a:stretch>
              <a:fillRect/>
            </a:stretch>
          </p:blipFill>
          <p:spPr>
            <a:xfrm>
              <a:off x="0" y="0"/>
              <a:ext cx="1406023" cy="1404265"/>
            </a:xfrm>
            <a:prstGeom prst="rect">
              <a:avLst/>
            </a:prstGeom>
          </p:spPr>
        </p:pic>
        <p:grpSp>
          <p:nvGrpSpPr>
            <p:cNvPr id="18" name="Group 18"/>
            <p:cNvGrpSpPr/>
            <p:nvPr/>
          </p:nvGrpSpPr>
          <p:grpSpPr>
            <a:xfrm>
              <a:off x="238094" y="237215"/>
              <a:ext cx="929835" cy="929835"/>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20" name="Group 20"/>
          <p:cNvGrpSpPr/>
          <p:nvPr/>
        </p:nvGrpSpPr>
        <p:grpSpPr>
          <a:xfrm>
            <a:off x="9602079" y="5143500"/>
            <a:ext cx="1054517" cy="1053199"/>
            <a:chOff x="0" y="0"/>
            <a:chExt cx="1406023" cy="1404265"/>
          </a:xfrm>
        </p:grpSpPr>
        <p:pic>
          <p:nvPicPr>
            <p:cNvPr id="21" name="Picture 21"/>
            <p:cNvPicPr>
              <a:picLocks noChangeAspect="1"/>
            </p:cNvPicPr>
            <p:nvPr/>
          </p:nvPicPr>
          <p:blipFill>
            <a:blip r:embed="rId3"/>
            <a:srcRect/>
            <a:stretch>
              <a:fillRect/>
            </a:stretch>
          </p:blipFill>
          <p:spPr>
            <a:xfrm>
              <a:off x="0" y="0"/>
              <a:ext cx="1406023" cy="1404265"/>
            </a:xfrm>
            <a:prstGeom prst="rect">
              <a:avLst/>
            </a:prstGeom>
          </p:spPr>
        </p:pic>
        <p:grpSp>
          <p:nvGrpSpPr>
            <p:cNvPr id="22" name="Group 22"/>
            <p:cNvGrpSpPr/>
            <p:nvPr/>
          </p:nvGrpSpPr>
          <p:grpSpPr>
            <a:xfrm>
              <a:off x="238094" y="237215"/>
              <a:ext cx="929835" cy="929835"/>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24" name="Group 24"/>
          <p:cNvGrpSpPr/>
          <p:nvPr/>
        </p:nvGrpSpPr>
        <p:grpSpPr>
          <a:xfrm>
            <a:off x="1028700" y="8441961"/>
            <a:ext cx="817361" cy="816339"/>
            <a:chOff x="0" y="0"/>
            <a:chExt cx="1089815" cy="1088453"/>
          </a:xfrm>
        </p:grpSpPr>
        <p:pic>
          <p:nvPicPr>
            <p:cNvPr id="25" name="Picture 25"/>
            <p:cNvPicPr>
              <a:picLocks noChangeAspect="1"/>
            </p:cNvPicPr>
            <p:nvPr/>
          </p:nvPicPr>
          <p:blipFill>
            <a:blip r:embed="rId4"/>
            <a:srcRect/>
            <a:stretch>
              <a:fillRect/>
            </a:stretch>
          </p:blipFill>
          <p:spPr>
            <a:xfrm>
              <a:off x="0" y="0"/>
              <a:ext cx="1089815" cy="1088453"/>
            </a:xfrm>
            <a:prstGeom prst="rect">
              <a:avLst/>
            </a:prstGeom>
          </p:spPr>
        </p:pic>
        <p:sp>
          <p:nvSpPr>
            <p:cNvPr id="26" name="TextBox 26"/>
            <p:cNvSpPr txBox="1"/>
            <p:nvPr/>
          </p:nvSpPr>
          <p:spPr>
            <a:xfrm>
              <a:off x="179935" y="307654"/>
              <a:ext cx="729946" cy="444571"/>
            </a:xfrm>
            <a:prstGeom prst="rect">
              <a:avLst/>
            </a:prstGeom>
          </p:spPr>
          <p:txBody>
            <a:bodyPr lIns="0" tIns="0" rIns="0" bIns="0" rtlCol="0" anchor="t">
              <a:spAutoFit/>
            </a:bodyPr>
            <a:lstStyle/>
            <a:p>
              <a:pPr marL="0" lvl="0" indent="0" algn="ctr">
                <a:lnSpc>
                  <a:spcPts val="2730"/>
                </a:lnSpc>
              </a:pPr>
              <a:r>
                <a:rPr lang="en-US" sz="2100" spc="-63">
                  <a:solidFill>
                    <a:srgbClr val="0F3256"/>
                  </a:solidFill>
                  <a:latin typeface="Roboto"/>
                </a:rPr>
                <a:t>14</a:t>
              </a:r>
            </a:p>
          </p:txBody>
        </p:sp>
      </p:grpSp>
      <p:pic>
        <p:nvPicPr>
          <p:cNvPr id="27" name="Picture 27"/>
          <p:cNvPicPr>
            <a:picLocks noChangeAspect="1"/>
          </p:cNvPicPr>
          <p:nvPr/>
        </p:nvPicPr>
        <p:blipFill>
          <a:blip r:embed="rId5"/>
          <a:srcRect/>
          <a:stretch>
            <a:fillRect/>
          </a:stretch>
        </p:blipFill>
        <p:spPr>
          <a:xfrm>
            <a:off x="1028700" y="3242271"/>
            <a:ext cx="5841662" cy="306687"/>
          </a:xfrm>
          <a:prstGeom prst="rect">
            <a:avLst/>
          </a:prstGeom>
        </p:spPr>
      </p:pic>
      <p:sp>
        <p:nvSpPr>
          <p:cNvPr id="28" name="AutoShape 28"/>
          <p:cNvSpPr/>
          <p:nvPr/>
        </p:nvSpPr>
        <p:spPr>
          <a:xfrm>
            <a:off x="1551196" y="540534"/>
            <a:ext cx="9525" cy="10511046"/>
          </a:xfrm>
          <a:prstGeom prst="rect">
            <a:avLst/>
          </a:prstGeom>
          <a:solidFill>
            <a:srgbClr val="000000">
              <a:alpha val="19608"/>
            </a:srgbClr>
          </a:solidFill>
        </p:spPr>
      </p:sp>
      <p:sp>
        <p:nvSpPr>
          <p:cNvPr id="29" name="TextBox 29"/>
          <p:cNvSpPr txBox="1"/>
          <p:nvPr/>
        </p:nvSpPr>
        <p:spPr>
          <a:xfrm>
            <a:off x="2507795" y="4301613"/>
            <a:ext cx="4442145" cy="1196161"/>
          </a:xfrm>
          <a:prstGeom prst="rect">
            <a:avLst/>
          </a:prstGeom>
        </p:spPr>
        <p:txBody>
          <a:bodyPr lIns="0" tIns="0" rIns="0" bIns="0" rtlCol="0" anchor="t">
            <a:spAutoFit/>
          </a:bodyPr>
          <a:lstStyle/>
          <a:p>
            <a:pPr>
              <a:lnSpc>
                <a:spcPts val="3120"/>
              </a:lnSpc>
            </a:pPr>
            <a:r>
              <a:rPr lang="en-US" sz="2400">
                <a:solidFill>
                  <a:srgbClr val="0F3256"/>
                </a:solidFill>
                <a:latin typeface="Roboto Bold"/>
              </a:rPr>
              <a:t>Jumlah laporan gratifikasi → </a:t>
            </a:r>
            <a:r>
              <a:rPr lang="en-US" sz="2400">
                <a:solidFill>
                  <a:srgbClr val="0F3256"/>
                </a:solidFill>
                <a:latin typeface="Roboto"/>
              </a:rPr>
              <a:t>menggalakkan dan mewajibkan pelaporan gratifikasi</a:t>
            </a:r>
          </a:p>
        </p:txBody>
      </p:sp>
      <p:sp>
        <p:nvSpPr>
          <p:cNvPr id="30" name="TextBox 30"/>
          <p:cNvSpPr txBox="1"/>
          <p:nvPr/>
        </p:nvSpPr>
        <p:spPr>
          <a:xfrm>
            <a:off x="2507795" y="6095805"/>
            <a:ext cx="4442145" cy="1196161"/>
          </a:xfrm>
          <a:prstGeom prst="rect">
            <a:avLst/>
          </a:prstGeom>
        </p:spPr>
        <p:txBody>
          <a:bodyPr lIns="0" tIns="0" rIns="0" bIns="0" rtlCol="0" anchor="t">
            <a:spAutoFit/>
          </a:bodyPr>
          <a:lstStyle/>
          <a:p>
            <a:pPr>
              <a:lnSpc>
                <a:spcPts val="3120"/>
              </a:lnSpc>
            </a:pPr>
            <a:r>
              <a:rPr lang="en-US" sz="2400">
                <a:solidFill>
                  <a:srgbClr val="0F3256"/>
                </a:solidFill>
                <a:latin typeface="Roboto Bold"/>
              </a:rPr>
              <a:t>LHKPN → </a:t>
            </a:r>
            <a:r>
              <a:rPr lang="en-US" sz="2400">
                <a:solidFill>
                  <a:srgbClr val="0F3256"/>
                </a:solidFill>
                <a:latin typeface="Roboto"/>
              </a:rPr>
              <a:t>mewajibkan pejabat untuk melaporkan LHKPN secara berkala</a:t>
            </a:r>
          </a:p>
        </p:txBody>
      </p:sp>
      <p:sp>
        <p:nvSpPr>
          <p:cNvPr id="31" name="TextBox 31"/>
          <p:cNvSpPr txBox="1"/>
          <p:nvPr/>
        </p:nvSpPr>
        <p:spPr>
          <a:xfrm>
            <a:off x="2507795" y="7795630"/>
            <a:ext cx="4442145" cy="1592342"/>
          </a:xfrm>
          <a:prstGeom prst="rect">
            <a:avLst/>
          </a:prstGeom>
        </p:spPr>
        <p:txBody>
          <a:bodyPr lIns="0" tIns="0" rIns="0" bIns="0" rtlCol="0" anchor="t">
            <a:spAutoFit/>
          </a:bodyPr>
          <a:lstStyle/>
          <a:p>
            <a:pPr>
              <a:lnSpc>
                <a:spcPts val="3120"/>
              </a:lnSpc>
            </a:pPr>
            <a:r>
              <a:rPr lang="en-US" sz="2400">
                <a:solidFill>
                  <a:srgbClr val="0F3256"/>
                </a:solidFill>
                <a:latin typeface="Roboto Bold"/>
              </a:rPr>
              <a:t>Tata kelola dana desa → </a:t>
            </a:r>
            <a:r>
              <a:rPr lang="en-US" sz="2400">
                <a:solidFill>
                  <a:srgbClr val="0F3256"/>
                </a:solidFill>
                <a:latin typeface="Roboto"/>
              </a:rPr>
              <a:t>melakukan pengawasan terhadap pemenuhan audit dana desa</a:t>
            </a:r>
          </a:p>
        </p:txBody>
      </p:sp>
      <p:grpSp>
        <p:nvGrpSpPr>
          <p:cNvPr id="32" name="Group 32"/>
          <p:cNvGrpSpPr/>
          <p:nvPr/>
        </p:nvGrpSpPr>
        <p:grpSpPr>
          <a:xfrm>
            <a:off x="1028700" y="6172928"/>
            <a:ext cx="1054517" cy="1053199"/>
            <a:chOff x="0" y="0"/>
            <a:chExt cx="1406023" cy="1404265"/>
          </a:xfrm>
        </p:grpSpPr>
        <p:pic>
          <p:nvPicPr>
            <p:cNvPr id="33" name="Picture 33"/>
            <p:cNvPicPr>
              <a:picLocks noChangeAspect="1"/>
            </p:cNvPicPr>
            <p:nvPr/>
          </p:nvPicPr>
          <p:blipFill>
            <a:blip r:embed="rId3"/>
            <a:srcRect/>
            <a:stretch>
              <a:fillRect/>
            </a:stretch>
          </p:blipFill>
          <p:spPr>
            <a:xfrm>
              <a:off x="0" y="0"/>
              <a:ext cx="1406023" cy="1404265"/>
            </a:xfrm>
            <a:prstGeom prst="rect">
              <a:avLst/>
            </a:prstGeom>
          </p:spPr>
        </p:pic>
        <p:grpSp>
          <p:nvGrpSpPr>
            <p:cNvPr id="34" name="Group 34"/>
            <p:cNvGrpSpPr/>
            <p:nvPr/>
          </p:nvGrpSpPr>
          <p:grpSpPr>
            <a:xfrm>
              <a:off x="238094" y="237215"/>
              <a:ext cx="929835" cy="929835"/>
              <a:chOff x="0" y="0"/>
              <a:chExt cx="6350000" cy="6350000"/>
            </a:xfrm>
          </p:grpSpPr>
          <p:sp>
            <p:nvSpPr>
              <p:cNvPr id="35"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36" name="Group 36"/>
          <p:cNvGrpSpPr/>
          <p:nvPr/>
        </p:nvGrpSpPr>
        <p:grpSpPr>
          <a:xfrm>
            <a:off x="1028700" y="8038716"/>
            <a:ext cx="1054517" cy="1053199"/>
            <a:chOff x="0" y="0"/>
            <a:chExt cx="1406023" cy="1404265"/>
          </a:xfrm>
        </p:grpSpPr>
        <p:pic>
          <p:nvPicPr>
            <p:cNvPr id="37" name="Picture 37"/>
            <p:cNvPicPr>
              <a:picLocks noChangeAspect="1"/>
            </p:cNvPicPr>
            <p:nvPr/>
          </p:nvPicPr>
          <p:blipFill>
            <a:blip r:embed="rId3"/>
            <a:srcRect/>
            <a:stretch>
              <a:fillRect/>
            </a:stretch>
          </p:blipFill>
          <p:spPr>
            <a:xfrm>
              <a:off x="0" y="0"/>
              <a:ext cx="1406023" cy="1404265"/>
            </a:xfrm>
            <a:prstGeom prst="rect">
              <a:avLst/>
            </a:prstGeom>
          </p:spPr>
        </p:pic>
        <p:grpSp>
          <p:nvGrpSpPr>
            <p:cNvPr id="38" name="Group 38"/>
            <p:cNvGrpSpPr/>
            <p:nvPr/>
          </p:nvGrpSpPr>
          <p:grpSpPr>
            <a:xfrm>
              <a:off x="238094" y="237215"/>
              <a:ext cx="929835" cy="929835"/>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grpSp>
        <p:nvGrpSpPr>
          <p:cNvPr id="40" name="Group 40"/>
          <p:cNvGrpSpPr/>
          <p:nvPr/>
        </p:nvGrpSpPr>
        <p:grpSpPr>
          <a:xfrm>
            <a:off x="1028700" y="4378736"/>
            <a:ext cx="1054517" cy="1053199"/>
            <a:chOff x="0" y="0"/>
            <a:chExt cx="1406023" cy="1404265"/>
          </a:xfrm>
        </p:grpSpPr>
        <p:pic>
          <p:nvPicPr>
            <p:cNvPr id="41" name="Picture 41"/>
            <p:cNvPicPr>
              <a:picLocks noChangeAspect="1"/>
            </p:cNvPicPr>
            <p:nvPr/>
          </p:nvPicPr>
          <p:blipFill>
            <a:blip r:embed="rId3"/>
            <a:srcRect/>
            <a:stretch>
              <a:fillRect/>
            </a:stretch>
          </p:blipFill>
          <p:spPr>
            <a:xfrm>
              <a:off x="0" y="0"/>
              <a:ext cx="1406023" cy="1404265"/>
            </a:xfrm>
            <a:prstGeom prst="rect">
              <a:avLst/>
            </a:prstGeom>
          </p:spPr>
        </p:pic>
        <p:grpSp>
          <p:nvGrpSpPr>
            <p:cNvPr id="42" name="Group 42"/>
            <p:cNvGrpSpPr/>
            <p:nvPr/>
          </p:nvGrpSpPr>
          <p:grpSpPr>
            <a:xfrm>
              <a:off x="238094" y="237215"/>
              <a:ext cx="929835" cy="929835"/>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sp>
        <p:nvSpPr>
          <p:cNvPr id="44" name="AutoShape 44"/>
          <p:cNvSpPr/>
          <p:nvPr/>
        </p:nvSpPr>
        <p:spPr>
          <a:xfrm>
            <a:off x="10124575" y="-876787"/>
            <a:ext cx="9525" cy="10511046"/>
          </a:xfrm>
          <a:prstGeom prst="rect">
            <a:avLst/>
          </a:prstGeom>
          <a:solidFill>
            <a:srgbClr val="000000">
              <a:alpha val="19608"/>
            </a:srgbClr>
          </a:solidFill>
        </p:spPr>
      </p:sp>
      <p:sp>
        <p:nvSpPr>
          <p:cNvPr id="45" name="TextBox 45"/>
          <p:cNvSpPr txBox="1"/>
          <p:nvPr/>
        </p:nvSpPr>
        <p:spPr>
          <a:xfrm>
            <a:off x="11081174" y="1639931"/>
            <a:ext cx="4442145" cy="1196161"/>
          </a:xfrm>
          <a:prstGeom prst="rect">
            <a:avLst/>
          </a:prstGeom>
        </p:spPr>
        <p:txBody>
          <a:bodyPr lIns="0" tIns="0" rIns="0" bIns="0" rtlCol="0" anchor="t">
            <a:spAutoFit/>
          </a:bodyPr>
          <a:lstStyle/>
          <a:p>
            <a:pPr>
              <a:lnSpc>
                <a:spcPts val="3120"/>
              </a:lnSpc>
            </a:pPr>
            <a:r>
              <a:rPr lang="en-US" sz="2400">
                <a:solidFill>
                  <a:srgbClr val="0F3256"/>
                </a:solidFill>
                <a:latin typeface="Roboto Bold"/>
              </a:rPr>
              <a:t>Perizinan → </a:t>
            </a:r>
            <a:r>
              <a:rPr lang="en-US" sz="2400">
                <a:solidFill>
                  <a:srgbClr val="0F3256"/>
                </a:solidFill>
                <a:latin typeface="Roboto"/>
              </a:rPr>
              <a:t>keterbukaan dan transparansi dalam permohonan sistem perizinan online daerah</a:t>
            </a:r>
          </a:p>
        </p:txBody>
      </p:sp>
      <p:grpSp>
        <p:nvGrpSpPr>
          <p:cNvPr id="46" name="Group 46"/>
          <p:cNvGrpSpPr/>
          <p:nvPr/>
        </p:nvGrpSpPr>
        <p:grpSpPr>
          <a:xfrm>
            <a:off x="9597317" y="1844032"/>
            <a:ext cx="1054517" cy="1053199"/>
            <a:chOff x="0" y="0"/>
            <a:chExt cx="1406023" cy="1404265"/>
          </a:xfrm>
        </p:grpSpPr>
        <p:pic>
          <p:nvPicPr>
            <p:cNvPr id="47" name="Picture 47"/>
            <p:cNvPicPr>
              <a:picLocks noChangeAspect="1"/>
            </p:cNvPicPr>
            <p:nvPr/>
          </p:nvPicPr>
          <p:blipFill>
            <a:blip r:embed="rId3"/>
            <a:srcRect/>
            <a:stretch>
              <a:fillRect/>
            </a:stretch>
          </p:blipFill>
          <p:spPr>
            <a:xfrm>
              <a:off x="0" y="0"/>
              <a:ext cx="1406023" cy="1404265"/>
            </a:xfrm>
            <a:prstGeom prst="rect">
              <a:avLst/>
            </a:prstGeom>
          </p:spPr>
        </p:pic>
        <p:grpSp>
          <p:nvGrpSpPr>
            <p:cNvPr id="48" name="Group 48"/>
            <p:cNvGrpSpPr/>
            <p:nvPr/>
          </p:nvGrpSpPr>
          <p:grpSpPr>
            <a:xfrm>
              <a:off x="238094" y="237215"/>
              <a:ext cx="929835" cy="929835"/>
              <a:chOff x="0" y="0"/>
              <a:chExt cx="6350000" cy="6350000"/>
            </a:xfrm>
          </p:grpSpPr>
          <p:sp>
            <p:nvSpPr>
              <p:cNvPr id="49" name="Freeform 4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pic>
        <p:nvPicPr>
          <p:cNvPr id="50" name="Picture 50"/>
          <p:cNvPicPr>
            <a:picLocks noChangeAspect="1"/>
          </p:cNvPicPr>
          <p:nvPr/>
        </p:nvPicPr>
        <p:blipFill>
          <a:blip r:embed="rId3"/>
          <a:srcRect/>
          <a:stretch>
            <a:fillRect/>
          </a:stretch>
        </p:blipFill>
        <p:spPr>
          <a:xfrm>
            <a:off x="16741384" y="8742317"/>
            <a:ext cx="1546616" cy="1544683"/>
          </a:xfrm>
          <a:prstGeom prst="rect">
            <a:avLst/>
          </a:prstGeom>
        </p:spPr>
      </p:pic>
      <p:sp>
        <p:nvSpPr>
          <p:cNvPr id="51" name="TextBox 51"/>
          <p:cNvSpPr txBox="1"/>
          <p:nvPr/>
        </p:nvSpPr>
        <p:spPr>
          <a:xfrm>
            <a:off x="17137115" y="9023263"/>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254267" y="1842930"/>
            <a:ext cx="9779466" cy="6601139"/>
          </a:xfrm>
          <a:prstGeom prst="rect">
            <a:avLst/>
          </a:prstGeom>
        </p:spPr>
      </p:pic>
      <p:sp>
        <p:nvSpPr>
          <p:cNvPr id="3" name="TextBox 3"/>
          <p:cNvSpPr txBox="1"/>
          <p:nvPr/>
        </p:nvSpPr>
        <p:spPr>
          <a:xfrm>
            <a:off x="5407473" y="4448150"/>
            <a:ext cx="7473054" cy="1304975"/>
          </a:xfrm>
          <a:prstGeom prst="rect">
            <a:avLst/>
          </a:prstGeom>
        </p:spPr>
        <p:txBody>
          <a:bodyPr lIns="0" tIns="0" rIns="0" bIns="0" rtlCol="0" anchor="t">
            <a:spAutoFit/>
          </a:bodyPr>
          <a:lstStyle/>
          <a:p>
            <a:pPr marL="0" lvl="0" indent="0" algn="ctr">
              <a:lnSpc>
                <a:spcPts val="10400"/>
              </a:lnSpc>
            </a:pPr>
            <a:r>
              <a:rPr lang="en-US" sz="8000">
                <a:solidFill>
                  <a:srgbClr val="0F3256"/>
                </a:solidFill>
                <a:latin typeface="Roboto Bold"/>
              </a:rPr>
              <a:t>Thank you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711965" y="0"/>
            <a:ext cx="7508096" cy="10287000"/>
            <a:chOff x="0" y="0"/>
            <a:chExt cx="2539776" cy="3479800"/>
          </a:xfrm>
        </p:grpSpPr>
        <p:sp>
          <p:nvSpPr>
            <p:cNvPr id="3" name="Freeform 3"/>
            <p:cNvSpPr/>
            <p:nvPr/>
          </p:nvSpPr>
          <p:spPr>
            <a:xfrm>
              <a:off x="0" y="0"/>
              <a:ext cx="2539776" cy="3479800"/>
            </a:xfrm>
            <a:custGeom>
              <a:avLst/>
              <a:gdLst/>
              <a:ahLst/>
              <a:cxnLst/>
              <a:rect l="l" t="t" r="r" b="b"/>
              <a:pathLst>
                <a:path w="2539776" h="3479800">
                  <a:moveTo>
                    <a:pt x="2415316" y="3479800"/>
                  </a:moveTo>
                  <a:lnTo>
                    <a:pt x="124460" y="3479800"/>
                  </a:lnTo>
                  <a:cubicBezTo>
                    <a:pt x="55880" y="3479800"/>
                    <a:pt x="0" y="3423920"/>
                    <a:pt x="0" y="3355340"/>
                  </a:cubicBezTo>
                  <a:lnTo>
                    <a:pt x="0" y="124460"/>
                  </a:lnTo>
                  <a:cubicBezTo>
                    <a:pt x="0" y="55880"/>
                    <a:pt x="55880" y="0"/>
                    <a:pt x="124460" y="0"/>
                  </a:cubicBezTo>
                  <a:lnTo>
                    <a:pt x="2415316" y="0"/>
                  </a:lnTo>
                  <a:cubicBezTo>
                    <a:pt x="2483896" y="0"/>
                    <a:pt x="2539776" y="55880"/>
                    <a:pt x="2539776" y="124460"/>
                  </a:cubicBezTo>
                  <a:lnTo>
                    <a:pt x="2539776" y="3355340"/>
                  </a:lnTo>
                  <a:cubicBezTo>
                    <a:pt x="2539776" y="3423920"/>
                    <a:pt x="2483896" y="3479800"/>
                    <a:pt x="2415316" y="3479800"/>
                  </a:cubicBezTo>
                  <a:close/>
                </a:path>
              </a:pathLst>
            </a:custGeom>
            <a:solidFill>
              <a:srgbClr val="B8D6F6"/>
            </a:solidFill>
          </p:spPr>
        </p:sp>
      </p:grpSp>
      <p:pic>
        <p:nvPicPr>
          <p:cNvPr id="4" name="Picture 4"/>
          <p:cNvPicPr>
            <a:picLocks noChangeAspect="1"/>
          </p:cNvPicPr>
          <p:nvPr/>
        </p:nvPicPr>
        <p:blipFill>
          <a:blip r:embed="rId2"/>
          <a:srcRect/>
          <a:stretch>
            <a:fillRect/>
          </a:stretch>
        </p:blipFill>
        <p:spPr>
          <a:xfrm>
            <a:off x="7168146" y="1028700"/>
            <a:ext cx="10297660" cy="8229600"/>
          </a:xfrm>
          <a:prstGeom prst="rect">
            <a:avLst/>
          </a:prstGeom>
        </p:spPr>
      </p:pic>
      <p:sp>
        <p:nvSpPr>
          <p:cNvPr id="5" name="TextBox 5"/>
          <p:cNvSpPr txBox="1"/>
          <p:nvPr/>
        </p:nvSpPr>
        <p:spPr>
          <a:xfrm>
            <a:off x="1205381" y="1669301"/>
            <a:ext cx="4910389" cy="1051500"/>
          </a:xfrm>
          <a:prstGeom prst="rect">
            <a:avLst/>
          </a:prstGeom>
        </p:spPr>
        <p:txBody>
          <a:bodyPr lIns="0" tIns="0" rIns="0" bIns="0" rtlCol="0" anchor="t">
            <a:spAutoFit/>
          </a:bodyPr>
          <a:lstStyle/>
          <a:p>
            <a:pPr marL="0" lvl="0" indent="0">
              <a:lnSpc>
                <a:spcPts val="8320"/>
              </a:lnSpc>
            </a:pPr>
            <a:r>
              <a:rPr lang="en-US" sz="6399">
                <a:solidFill>
                  <a:srgbClr val="0F3256"/>
                </a:solidFill>
                <a:latin typeface="Roboto Bold"/>
              </a:rPr>
              <a:t>Referensi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52452"/>
            <a:ext cx="4264385" cy="2377681"/>
            <a:chOff x="0" y="0"/>
            <a:chExt cx="5685847" cy="3170241"/>
          </a:xfrm>
        </p:grpSpPr>
        <p:pic>
          <p:nvPicPr>
            <p:cNvPr id="3" name="Picture 3"/>
            <p:cNvPicPr>
              <a:picLocks noChangeAspect="1"/>
            </p:cNvPicPr>
            <p:nvPr/>
          </p:nvPicPr>
          <p:blipFill>
            <a:blip r:embed="rId2"/>
            <a:srcRect t="5836" b="5836"/>
            <a:stretch>
              <a:fillRect/>
            </a:stretch>
          </p:blipFill>
          <p:spPr>
            <a:xfrm>
              <a:off x="0" y="0"/>
              <a:ext cx="5685847" cy="3170241"/>
            </a:xfrm>
            <a:prstGeom prst="rect">
              <a:avLst/>
            </a:prstGeom>
          </p:spPr>
        </p:pic>
        <p:sp>
          <p:nvSpPr>
            <p:cNvPr id="4" name="TextBox 4"/>
            <p:cNvSpPr txBox="1"/>
            <p:nvPr/>
          </p:nvSpPr>
          <p:spPr>
            <a:xfrm>
              <a:off x="609116" y="486778"/>
              <a:ext cx="4467615" cy="888868"/>
            </a:xfrm>
            <a:prstGeom prst="rect">
              <a:avLst/>
            </a:prstGeom>
          </p:spPr>
          <p:txBody>
            <a:bodyPr lIns="0" tIns="0" rIns="0" bIns="0" rtlCol="0" anchor="t">
              <a:spAutoFit/>
            </a:bodyPr>
            <a:lstStyle/>
            <a:p>
              <a:pPr>
                <a:lnSpc>
                  <a:spcPts val="5599"/>
                </a:lnSpc>
                <a:spcBef>
                  <a:spcPct val="0"/>
                </a:spcBef>
              </a:pPr>
              <a:r>
                <a:rPr lang="en-US" sz="3999">
                  <a:solidFill>
                    <a:srgbClr val="0F3256"/>
                  </a:solidFill>
                  <a:latin typeface="Roboto Bold"/>
                </a:rPr>
                <a:t>KORUPSI</a:t>
              </a:r>
            </a:p>
          </p:txBody>
        </p:sp>
      </p:grpSp>
      <p:sp>
        <p:nvSpPr>
          <p:cNvPr id="5" name="AutoShape 5"/>
          <p:cNvSpPr/>
          <p:nvPr/>
        </p:nvSpPr>
        <p:spPr>
          <a:xfrm rot="5399999">
            <a:off x="1123188" y="5458149"/>
            <a:ext cx="10925823" cy="0"/>
          </a:xfrm>
          <a:prstGeom prst="line">
            <a:avLst/>
          </a:prstGeom>
          <a:ln w="9525" cap="rnd">
            <a:solidFill>
              <a:srgbClr val="C8C8C8"/>
            </a:solidFill>
            <a:prstDash val="solid"/>
            <a:headEnd type="none" w="sm" len="sm"/>
            <a:tailEnd type="none" w="sm" len="sm"/>
          </a:ln>
        </p:spPr>
      </p:sp>
      <p:grpSp>
        <p:nvGrpSpPr>
          <p:cNvPr id="6" name="Group 6"/>
          <p:cNvGrpSpPr/>
          <p:nvPr/>
        </p:nvGrpSpPr>
        <p:grpSpPr>
          <a:xfrm>
            <a:off x="0" y="9310861"/>
            <a:ext cx="18288000" cy="1952277"/>
            <a:chOff x="0" y="0"/>
            <a:chExt cx="6186311" cy="660400"/>
          </a:xfrm>
        </p:grpSpPr>
        <p:sp>
          <p:nvSpPr>
            <p:cNvPr id="7" name="Freeform 7"/>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231564" y="4704511"/>
            <a:ext cx="2820940" cy="1851242"/>
          </a:xfrm>
          <a:prstGeom prst="rect">
            <a:avLst/>
          </a:prstGeom>
        </p:spPr>
      </p:pic>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77588" y="806450"/>
            <a:ext cx="1728894" cy="1750778"/>
          </a:xfrm>
          <a:prstGeom prst="rect">
            <a:avLst/>
          </a:prstGeom>
        </p:spPr>
      </p:pic>
      <p:grpSp>
        <p:nvGrpSpPr>
          <p:cNvPr id="10" name="Group 10"/>
          <p:cNvGrpSpPr/>
          <p:nvPr/>
        </p:nvGrpSpPr>
        <p:grpSpPr>
          <a:xfrm>
            <a:off x="7151483" y="4374773"/>
            <a:ext cx="10406360" cy="1255360"/>
            <a:chOff x="0" y="0"/>
            <a:chExt cx="13875147" cy="1673813"/>
          </a:xfrm>
        </p:grpSpPr>
        <p:sp>
          <p:nvSpPr>
            <p:cNvPr id="11" name="TextBox 11"/>
            <p:cNvSpPr txBox="1"/>
            <p:nvPr/>
          </p:nvSpPr>
          <p:spPr>
            <a:xfrm>
              <a:off x="0" y="-38100"/>
              <a:ext cx="13875147" cy="661918"/>
            </a:xfrm>
            <a:prstGeom prst="rect">
              <a:avLst/>
            </a:prstGeom>
          </p:spPr>
          <p:txBody>
            <a:bodyPr lIns="0" tIns="0" rIns="0" bIns="0" rtlCol="0" anchor="t">
              <a:spAutoFit/>
            </a:bodyPr>
            <a:lstStyle/>
            <a:p>
              <a:pPr marL="0" lvl="0" indent="0">
                <a:lnSpc>
                  <a:spcPts val="3990"/>
                </a:lnSpc>
              </a:pPr>
              <a:endParaRPr/>
            </a:p>
          </p:txBody>
        </p:sp>
        <p:sp>
          <p:nvSpPr>
            <p:cNvPr id="12" name="TextBox 12"/>
            <p:cNvSpPr txBox="1"/>
            <p:nvPr/>
          </p:nvSpPr>
          <p:spPr>
            <a:xfrm>
              <a:off x="0" y="1015599"/>
              <a:ext cx="12855332" cy="658214"/>
            </a:xfrm>
            <a:prstGeom prst="rect">
              <a:avLst/>
            </a:prstGeom>
          </p:spPr>
          <p:txBody>
            <a:bodyPr lIns="0" tIns="0" rIns="0" bIns="0" rtlCol="0" anchor="t">
              <a:spAutoFit/>
            </a:bodyPr>
            <a:lstStyle/>
            <a:p>
              <a:pPr>
                <a:lnSpc>
                  <a:spcPts val="4011"/>
                </a:lnSpc>
                <a:spcBef>
                  <a:spcPct val="0"/>
                </a:spcBef>
              </a:pPr>
              <a:endParaRPr/>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50871" y="6766443"/>
            <a:ext cx="1982326" cy="1917900"/>
          </a:xfrm>
          <a:prstGeom prst="rect">
            <a:avLst/>
          </a:prstGeom>
        </p:spPr>
      </p:pic>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964313" y="2922589"/>
            <a:ext cx="1355443" cy="1518704"/>
          </a:xfrm>
          <a:prstGeom prst="rect">
            <a:avLst/>
          </a:prstGeom>
        </p:spPr>
      </p:pic>
      <p:sp>
        <p:nvSpPr>
          <p:cNvPr id="15" name="TextBox 15"/>
          <p:cNvSpPr txBox="1"/>
          <p:nvPr/>
        </p:nvSpPr>
        <p:spPr>
          <a:xfrm>
            <a:off x="9144000" y="952500"/>
            <a:ext cx="8413843" cy="9931400"/>
          </a:xfrm>
          <a:prstGeom prst="rect">
            <a:avLst/>
          </a:prstGeom>
        </p:spPr>
        <p:txBody>
          <a:bodyPr lIns="0" tIns="0" rIns="0" bIns="0" rtlCol="0" anchor="t">
            <a:spAutoFit/>
          </a:bodyPr>
          <a:lstStyle/>
          <a:p>
            <a:pPr>
              <a:lnSpc>
                <a:spcPts val="5599"/>
              </a:lnSpc>
              <a:spcBef>
                <a:spcPct val="0"/>
              </a:spcBef>
            </a:pPr>
            <a:r>
              <a:rPr lang="en-US" sz="3999">
                <a:solidFill>
                  <a:srgbClr val="0F3256"/>
                </a:solidFill>
                <a:latin typeface="Alata"/>
              </a:rPr>
              <a:t>Melambatnya Pertumbuhan Ekonomi Negara</a:t>
            </a:r>
          </a:p>
          <a:p>
            <a:pPr>
              <a:lnSpc>
                <a:spcPts val="5599"/>
              </a:lnSpc>
              <a:spcBef>
                <a:spcPct val="0"/>
              </a:spcBef>
            </a:pPr>
            <a:endParaRPr lang="en-US" sz="3999">
              <a:solidFill>
                <a:srgbClr val="0F3256"/>
              </a:solidFill>
              <a:latin typeface="Alata"/>
            </a:endParaRPr>
          </a:p>
          <a:p>
            <a:pPr>
              <a:lnSpc>
                <a:spcPts val="5599"/>
              </a:lnSpc>
              <a:spcBef>
                <a:spcPct val="0"/>
              </a:spcBef>
            </a:pPr>
            <a:r>
              <a:rPr lang="en-US" sz="3999">
                <a:solidFill>
                  <a:srgbClr val="0F3256"/>
                </a:solidFill>
                <a:latin typeface="Alata"/>
              </a:rPr>
              <a:t>Menurunnya Investasi</a:t>
            </a:r>
          </a:p>
          <a:p>
            <a:pPr>
              <a:lnSpc>
                <a:spcPts val="5599"/>
              </a:lnSpc>
              <a:spcBef>
                <a:spcPct val="0"/>
              </a:spcBef>
            </a:pPr>
            <a:endParaRPr lang="en-US" sz="3999">
              <a:solidFill>
                <a:srgbClr val="0F3256"/>
              </a:solidFill>
              <a:latin typeface="Alata"/>
            </a:endParaRPr>
          </a:p>
          <a:p>
            <a:pPr>
              <a:lnSpc>
                <a:spcPts val="5599"/>
              </a:lnSpc>
              <a:spcBef>
                <a:spcPct val="0"/>
              </a:spcBef>
            </a:pPr>
            <a:endParaRPr lang="en-US" sz="3999">
              <a:solidFill>
                <a:srgbClr val="0F3256"/>
              </a:solidFill>
              <a:latin typeface="Alata"/>
            </a:endParaRPr>
          </a:p>
          <a:p>
            <a:pPr>
              <a:lnSpc>
                <a:spcPts val="5599"/>
              </a:lnSpc>
              <a:spcBef>
                <a:spcPct val="0"/>
              </a:spcBef>
            </a:pPr>
            <a:r>
              <a:rPr lang="en-US" sz="3999">
                <a:solidFill>
                  <a:srgbClr val="0F3256"/>
                </a:solidFill>
                <a:latin typeface="Alata"/>
              </a:rPr>
              <a:t>Meningkatnya Kemiskinan</a:t>
            </a:r>
          </a:p>
          <a:p>
            <a:pPr>
              <a:lnSpc>
                <a:spcPts val="5599"/>
              </a:lnSpc>
              <a:spcBef>
                <a:spcPct val="0"/>
              </a:spcBef>
            </a:pPr>
            <a:endParaRPr lang="en-US" sz="3999">
              <a:solidFill>
                <a:srgbClr val="0F3256"/>
              </a:solidFill>
              <a:latin typeface="Alata"/>
            </a:endParaRPr>
          </a:p>
          <a:p>
            <a:pPr>
              <a:lnSpc>
                <a:spcPts val="5599"/>
              </a:lnSpc>
              <a:spcBef>
                <a:spcPct val="0"/>
              </a:spcBef>
            </a:pPr>
            <a:endParaRPr lang="en-US" sz="3999">
              <a:solidFill>
                <a:srgbClr val="0F3256"/>
              </a:solidFill>
              <a:latin typeface="Alata"/>
            </a:endParaRPr>
          </a:p>
          <a:p>
            <a:pPr>
              <a:lnSpc>
                <a:spcPts val="5599"/>
              </a:lnSpc>
              <a:spcBef>
                <a:spcPct val="0"/>
              </a:spcBef>
            </a:pPr>
            <a:r>
              <a:rPr lang="en-US" sz="3999">
                <a:solidFill>
                  <a:srgbClr val="0F3256"/>
                </a:solidFill>
                <a:latin typeface="Alata"/>
              </a:rPr>
              <a:t>Memperbesar Ketimpangan Pendapatan</a:t>
            </a:r>
          </a:p>
          <a:p>
            <a:pPr>
              <a:lnSpc>
                <a:spcPts val="5599"/>
              </a:lnSpc>
              <a:spcBef>
                <a:spcPct val="0"/>
              </a:spcBef>
            </a:pPr>
            <a:endParaRPr lang="en-US" sz="3999">
              <a:solidFill>
                <a:srgbClr val="0F3256"/>
              </a:solidFill>
              <a:latin typeface="Alata"/>
            </a:endParaRPr>
          </a:p>
          <a:p>
            <a:pPr>
              <a:lnSpc>
                <a:spcPts val="5599"/>
              </a:lnSpc>
              <a:spcBef>
                <a:spcPct val="0"/>
              </a:spcBef>
            </a:pPr>
            <a:endParaRPr lang="en-US" sz="3999">
              <a:solidFill>
                <a:srgbClr val="0F3256"/>
              </a:solidFill>
              <a:latin typeface="Alata"/>
            </a:endParaRPr>
          </a:p>
          <a:p>
            <a:pPr>
              <a:lnSpc>
                <a:spcPts val="5599"/>
              </a:lnSpc>
              <a:spcBef>
                <a:spcPct val="0"/>
              </a:spcBef>
            </a:pPr>
            <a:endParaRPr lang="en-US" sz="3999">
              <a:solidFill>
                <a:srgbClr val="0F3256"/>
              </a:solidFill>
              <a:latin typeface="Alata"/>
            </a:endParaRPr>
          </a:p>
        </p:txBody>
      </p:sp>
      <p:pic>
        <p:nvPicPr>
          <p:cNvPr id="16" name="Picture 16"/>
          <p:cNvPicPr>
            <a:picLocks noChangeAspect="1"/>
          </p:cNvPicPr>
          <p:nvPr/>
        </p:nvPicPr>
        <p:blipFill>
          <a:blip r:embed="rId11"/>
          <a:srcRect/>
          <a:stretch>
            <a:fillRect/>
          </a:stretch>
        </p:blipFill>
        <p:spPr>
          <a:xfrm>
            <a:off x="664073" y="8485959"/>
            <a:ext cx="1546616" cy="1544683"/>
          </a:xfrm>
          <a:prstGeom prst="rect">
            <a:avLst/>
          </a:prstGeom>
        </p:spPr>
      </p:pic>
      <p:sp>
        <p:nvSpPr>
          <p:cNvPr id="17" name="TextBox 17"/>
          <p:cNvSpPr txBox="1"/>
          <p:nvPr/>
        </p:nvSpPr>
        <p:spPr>
          <a:xfrm>
            <a:off x="1059729" y="8819466"/>
            <a:ext cx="755303" cy="887542"/>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7334" y="-976139"/>
            <a:ext cx="18288000" cy="1952277"/>
            <a:chOff x="0" y="0"/>
            <a:chExt cx="6186311" cy="660400"/>
          </a:xfrm>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4" name="AutoShape 4"/>
          <p:cNvSpPr/>
          <p:nvPr/>
        </p:nvSpPr>
        <p:spPr>
          <a:xfrm>
            <a:off x="1282889" y="6405304"/>
            <a:ext cx="2801881" cy="0"/>
          </a:xfrm>
          <a:prstGeom prst="line">
            <a:avLst/>
          </a:prstGeom>
          <a:ln w="9525" cap="rnd">
            <a:solidFill>
              <a:srgbClr val="000000">
                <a:alpha val="29804"/>
              </a:srgbClr>
            </a:solidFill>
            <a:prstDash val="solid"/>
            <a:headEnd type="none" w="sm" len="sm"/>
            <a:tailEnd type="none" w="sm" len="sm"/>
          </a:ln>
        </p:spPr>
      </p:sp>
      <p:sp>
        <p:nvSpPr>
          <p:cNvPr id="5" name="AutoShape 5"/>
          <p:cNvSpPr/>
          <p:nvPr/>
        </p:nvSpPr>
        <p:spPr>
          <a:xfrm>
            <a:off x="5961822" y="6405304"/>
            <a:ext cx="2801881" cy="0"/>
          </a:xfrm>
          <a:prstGeom prst="line">
            <a:avLst/>
          </a:prstGeom>
          <a:ln w="9525" cap="rnd">
            <a:solidFill>
              <a:srgbClr val="000000">
                <a:alpha val="29804"/>
              </a:srgbClr>
            </a:solidFill>
            <a:prstDash val="solid"/>
            <a:headEnd type="none" w="sm" len="sm"/>
            <a:tailEnd type="none" w="sm" len="sm"/>
          </a:ln>
        </p:spPr>
      </p:sp>
      <p:sp>
        <p:nvSpPr>
          <p:cNvPr id="6" name="AutoShape 6"/>
          <p:cNvSpPr/>
          <p:nvPr/>
        </p:nvSpPr>
        <p:spPr>
          <a:xfrm>
            <a:off x="9659373" y="6405304"/>
            <a:ext cx="2801881" cy="0"/>
          </a:xfrm>
          <a:prstGeom prst="line">
            <a:avLst/>
          </a:prstGeom>
          <a:ln w="9525" cap="rnd">
            <a:solidFill>
              <a:srgbClr val="000000">
                <a:alpha val="29804"/>
              </a:srgbClr>
            </a:solidFill>
            <a:prstDash val="solid"/>
            <a:headEnd type="none" w="sm" len="sm"/>
            <a:tailEnd type="none" w="sm" len="sm"/>
          </a:ln>
        </p:spPr>
      </p:sp>
      <p:sp>
        <p:nvSpPr>
          <p:cNvPr id="7" name="AutoShape 7"/>
          <p:cNvSpPr/>
          <p:nvPr/>
        </p:nvSpPr>
        <p:spPr>
          <a:xfrm>
            <a:off x="14006284" y="6405304"/>
            <a:ext cx="2801881" cy="0"/>
          </a:xfrm>
          <a:prstGeom prst="line">
            <a:avLst/>
          </a:prstGeom>
          <a:ln w="9525" cap="rnd">
            <a:solidFill>
              <a:srgbClr val="000000">
                <a:alpha val="29804"/>
              </a:srgbClr>
            </a:solidFill>
            <a:prstDash val="solid"/>
            <a:headEnd type="none" w="sm" len="sm"/>
            <a:tailEnd type="none" w="sm" len="sm"/>
          </a:ln>
        </p:spPr>
      </p:sp>
      <p:pic>
        <p:nvPicPr>
          <p:cNvPr id="8" name="Picture 8"/>
          <p:cNvPicPr>
            <a:picLocks noChangeAspect="1"/>
          </p:cNvPicPr>
          <p:nvPr/>
        </p:nvPicPr>
        <p:blipFill>
          <a:blip r:embed="rId2"/>
          <a:srcRect/>
          <a:stretch>
            <a:fillRect/>
          </a:stretch>
        </p:blipFill>
        <p:spPr>
          <a:xfrm>
            <a:off x="13783368" y="3923320"/>
            <a:ext cx="3247712" cy="153251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12190" y="3323359"/>
            <a:ext cx="3096245" cy="2732436"/>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10299" y="3090691"/>
            <a:ext cx="2264598" cy="2965104"/>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13417" y="2780767"/>
            <a:ext cx="3275028" cy="3275028"/>
          </a:xfrm>
          <a:prstGeom prst="rect">
            <a:avLst/>
          </a:prstGeom>
        </p:spPr>
      </p:pic>
      <p:sp>
        <p:nvSpPr>
          <p:cNvPr id="12" name="TextBox 12"/>
          <p:cNvSpPr txBox="1"/>
          <p:nvPr/>
        </p:nvSpPr>
        <p:spPr>
          <a:xfrm>
            <a:off x="862111" y="7016267"/>
            <a:ext cx="3526334" cy="2489513"/>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Laporan Harta</a:t>
            </a:r>
          </a:p>
          <a:p>
            <a:pPr algn="ctr">
              <a:lnSpc>
                <a:spcPts val="4926"/>
              </a:lnSpc>
            </a:pPr>
            <a:r>
              <a:rPr lang="en-US" sz="3518">
                <a:solidFill>
                  <a:srgbClr val="000000"/>
                </a:solidFill>
                <a:latin typeface="Code Pro"/>
              </a:rPr>
              <a:t>Kekayaan</a:t>
            </a:r>
          </a:p>
          <a:p>
            <a:pPr algn="ctr">
              <a:lnSpc>
                <a:spcPts val="4926"/>
              </a:lnSpc>
            </a:pPr>
            <a:r>
              <a:rPr lang="en-US" sz="3518">
                <a:solidFill>
                  <a:srgbClr val="000000"/>
                </a:solidFill>
                <a:latin typeface="Code Pro"/>
              </a:rPr>
              <a:t>Penyelenggara</a:t>
            </a:r>
          </a:p>
          <a:p>
            <a:pPr algn="ctr">
              <a:lnSpc>
                <a:spcPts val="4926"/>
              </a:lnSpc>
            </a:pPr>
            <a:r>
              <a:rPr lang="en-US" sz="3518">
                <a:solidFill>
                  <a:srgbClr val="000000"/>
                </a:solidFill>
                <a:latin typeface="Code Pro"/>
              </a:rPr>
              <a:t>Negara</a:t>
            </a:r>
          </a:p>
        </p:txBody>
      </p:sp>
      <p:sp>
        <p:nvSpPr>
          <p:cNvPr id="13" name="TextBox 13"/>
          <p:cNvSpPr txBox="1"/>
          <p:nvPr/>
        </p:nvSpPr>
        <p:spPr>
          <a:xfrm>
            <a:off x="6110299" y="7016267"/>
            <a:ext cx="2504926" cy="1238166"/>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Pelaporan </a:t>
            </a:r>
          </a:p>
          <a:p>
            <a:pPr algn="ctr">
              <a:lnSpc>
                <a:spcPts val="4926"/>
              </a:lnSpc>
            </a:pPr>
            <a:r>
              <a:rPr lang="en-US" sz="3518">
                <a:solidFill>
                  <a:srgbClr val="000000"/>
                </a:solidFill>
                <a:latin typeface="Code Pro"/>
              </a:rPr>
              <a:t>Gratifikasi</a:t>
            </a:r>
          </a:p>
        </p:txBody>
      </p:sp>
      <p:sp>
        <p:nvSpPr>
          <p:cNvPr id="14" name="TextBox 14"/>
          <p:cNvSpPr txBox="1"/>
          <p:nvPr/>
        </p:nvSpPr>
        <p:spPr>
          <a:xfrm>
            <a:off x="9913295" y="7016267"/>
            <a:ext cx="2294037" cy="1840247"/>
          </a:xfrm>
          <a:prstGeom prst="rect">
            <a:avLst/>
          </a:prstGeom>
        </p:spPr>
        <p:txBody>
          <a:bodyPr lIns="0" tIns="0" rIns="0" bIns="0" rtlCol="0" anchor="t">
            <a:spAutoFit/>
          </a:bodyPr>
          <a:lstStyle/>
          <a:p>
            <a:pPr algn="ctr">
              <a:lnSpc>
                <a:spcPts val="4926"/>
              </a:lnSpc>
            </a:pPr>
            <a:r>
              <a:rPr lang="en-US" sz="3500" dirty="0" err="1">
                <a:solidFill>
                  <a:srgbClr val="000000"/>
                </a:solidFill>
                <a:latin typeface="Code Pro"/>
              </a:rPr>
              <a:t>Survei</a:t>
            </a:r>
            <a:r>
              <a:rPr lang="en-US" sz="3500" dirty="0">
                <a:solidFill>
                  <a:srgbClr val="000000"/>
                </a:solidFill>
                <a:latin typeface="Code Pro"/>
              </a:rPr>
              <a:t> </a:t>
            </a:r>
          </a:p>
          <a:p>
            <a:pPr algn="ctr">
              <a:lnSpc>
                <a:spcPts val="4926"/>
              </a:lnSpc>
            </a:pPr>
            <a:r>
              <a:rPr lang="en-US" sz="3500" dirty="0" err="1">
                <a:solidFill>
                  <a:srgbClr val="000000"/>
                </a:solidFill>
                <a:latin typeface="Code Pro"/>
              </a:rPr>
              <a:t>Penilaian</a:t>
            </a:r>
            <a:endParaRPr lang="en-US" sz="3500" dirty="0">
              <a:solidFill>
                <a:srgbClr val="000000"/>
              </a:solidFill>
              <a:latin typeface="Code Pro"/>
            </a:endParaRPr>
          </a:p>
          <a:p>
            <a:pPr algn="ctr">
              <a:lnSpc>
                <a:spcPts val="4926"/>
              </a:lnSpc>
            </a:pPr>
            <a:r>
              <a:rPr lang="en-US" sz="3500" dirty="0" err="1">
                <a:solidFill>
                  <a:srgbClr val="000000"/>
                </a:solidFill>
                <a:latin typeface="Code Pro"/>
              </a:rPr>
              <a:t>Integritas</a:t>
            </a:r>
            <a:endParaRPr lang="en-US" sz="3500" dirty="0">
              <a:solidFill>
                <a:srgbClr val="000000"/>
              </a:solidFill>
              <a:latin typeface="Code Pro"/>
            </a:endParaRPr>
          </a:p>
        </p:txBody>
      </p:sp>
      <p:sp>
        <p:nvSpPr>
          <p:cNvPr id="15" name="TextBox 15"/>
          <p:cNvSpPr txBox="1"/>
          <p:nvPr/>
        </p:nvSpPr>
        <p:spPr>
          <a:xfrm>
            <a:off x="14123432" y="7004567"/>
            <a:ext cx="2567583" cy="1238166"/>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Koordinasi </a:t>
            </a:r>
          </a:p>
          <a:p>
            <a:pPr algn="ctr">
              <a:lnSpc>
                <a:spcPts val="4926"/>
              </a:lnSpc>
            </a:pPr>
            <a:r>
              <a:rPr lang="en-US" sz="3518">
                <a:solidFill>
                  <a:srgbClr val="000000"/>
                </a:solidFill>
                <a:latin typeface="Code Pro"/>
              </a:rPr>
              <a:t>Wilayah</a:t>
            </a:r>
          </a:p>
        </p:txBody>
      </p:sp>
      <p:sp>
        <p:nvSpPr>
          <p:cNvPr id="16" name="TextBox 16"/>
          <p:cNvSpPr txBox="1"/>
          <p:nvPr/>
        </p:nvSpPr>
        <p:spPr>
          <a:xfrm>
            <a:off x="2540124" y="1150206"/>
            <a:ext cx="13598327" cy="878165"/>
          </a:xfrm>
          <a:prstGeom prst="rect">
            <a:avLst/>
          </a:prstGeom>
        </p:spPr>
        <p:txBody>
          <a:bodyPr lIns="0" tIns="0" rIns="0" bIns="0" rtlCol="0" anchor="t">
            <a:spAutoFit/>
          </a:bodyPr>
          <a:lstStyle/>
          <a:p>
            <a:pPr algn="ctr">
              <a:lnSpc>
                <a:spcPts val="7279"/>
              </a:lnSpc>
            </a:pPr>
            <a:r>
              <a:rPr lang="en-US" sz="5199">
                <a:solidFill>
                  <a:srgbClr val="000000"/>
                </a:solidFill>
                <a:latin typeface="Montserrat Bold"/>
              </a:rPr>
              <a:t>Upaya Pencegahan Korupsi di Indonesia</a:t>
            </a:r>
          </a:p>
        </p:txBody>
      </p:sp>
      <p:pic>
        <p:nvPicPr>
          <p:cNvPr id="17" name="Picture 17"/>
          <p:cNvPicPr>
            <a:picLocks noChangeAspect="1"/>
          </p:cNvPicPr>
          <p:nvPr/>
        </p:nvPicPr>
        <p:blipFill>
          <a:blip r:embed="rId9"/>
          <a:srcRect/>
          <a:stretch>
            <a:fillRect/>
          </a:stretch>
        </p:blipFill>
        <p:spPr>
          <a:xfrm>
            <a:off x="8112757" y="8742317"/>
            <a:ext cx="1546616" cy="1544683"/>
          </a:xfrm>
          <a:prstGeom prst="rect">
            <a:avLst/>
          </a:prstGeom>
        </p:spPr>
      </p:pic>
      <p:sp>
        <p:nvSpPr>
          <p:cNvPr id="18" name="TextBox 18"/>
          <p:cNvSpPr txBox="1"/>
          <p:nvPr/>
        </p:nvSpPr>
        <p:spPr>
          <a:xfrm>
            <a:off x="8479838" y="9004859"/>
            <a:ext cx="755303" cy="887542"/>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02</a:t>
            </a:r>
          </a:p>
        </p:txBody>
      </p:sp>
      <p:sp>
        <p:nvSpPr>
          <p:cNvPr id="19" name="TextBox 19"/>
          <p:cNvSpPr txBox="1"/>
          <p:nvPr/>
        </p:nvSpPr>
        <p:spPr>
          <a:xfrm>
            <a:off x="14226009" y="9457509"/>
            <a:ext cx="3824883" cy="483711"/>
          </a:xfrm>
          <a:prstGeom prst="rect">
            <a:avLst/>
          </a:prstGeom>
        </p:spPr>
        <p:txBody>
          <a:bodyPr lIns="0" tIns="0" rIns="0" bIns="0" rtlCol="0" anchor="t">
            <a:spAutoFit/>
          </a:bodyPr>
          <a:lstStyle/>
          <a:p>
            <a:pPr algn="ctr">
              <a:lnSpc>
                <a:spcPts val="3919"/>
              </a:lnSpc>
            </a:pPr>
            <a:r>
              <a:rPr lang="en-US" sz="2799">
                <a:solidFill>
                  <a:srgbClr val="0F3256"/>
                </a:solidFill>
                <a:latin typeface="Open Sans Light"/>
              </a:rPr>
              <a:t>Sumber : https://jaga.id/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284525" y="5114201"/>
            <a:ext cx="6045268" cy="4080556"/>
          </a:xfrm>
          <a:prstGeom prst="rect">
            <a:avLst/>
          </a:prstGeom>
        </p:spPr>
      </p:pic>
      <p:grpSp>
        <p:nvGrpSpPr>
          <p:cNvPr id="3" name="Group 3"/>
          <p:cNvGrpSpPr/>
          <p:nvPr/>
        </p:nvGrpSpPr>
        <p:grpSpPr>
          <a:xfrm>
            <a:off x="9979500" y="6259734"/>
            <a:ext cx="4646320" cy="1654972"/>
            <a:chOff x="0" y="0"/>
            <a:chExt cx="6195094" cy="2206629"/>
          </a:xfrm>
        </p:grpSpPr>
        <p:sp>
          <p:nvSpPr>
            <p:cNvPr id="4" name="TextBox 4"/>
            <p:cNvSpPr txBox="1"/>
            <p:nvPr/>
          </p:nvSpPr>
          <p:spPr>
            <a:xfrm>
              <a:off x="0" y="419171"/>
              <a:ext cx="6195094" cy="1787459"/>
            </a:xfrm>
            <a:prstGeom prst="rect">
              <a:avLst/>
            </a:prstGeom>
          </p:spPr>
          <p:txBody>
            <a:bodyPr lIns="0" tIns="0" rIns="0" bIns="0" rtlCol="0" anchor="t">
              <a:spAutoFit/>
            </a:bodyPr>
            <a:lstStyle/>
            <a:p>
              <a:pPr algn="ctr">
                <a:lnSpc>
                  <a:spcPts val="11200"/>
                </a:lnSpc>
                <a:spcBef>
                  <a:spcPct val="0"/>
                </a:spcBef>
              </a:pPr>
              <a:r>
                <a:rPr lang="en-US" sz="8000">
                  <a:solidFill>
                    <a:srgbClr val="0F3256"/>
                  </a:solidFill>
                  <a:latin typeface="Roboto Bold"/>
                </a:rPr>
                <a:t>37</a:t>
              </a:r>
            </a:p>
          </p:txBody>
        </p:sp>
        <p:sp>
          <p:nvSpPr>
            <p:cNvPr id="5" name="TextBox 5"/>
            <p:cNvSpPr txBox="1"/>
            <p:nvPr/>
          </p:nvSpPr>
          <p:spPr>
            <a:xfrm>
              <a:off x="0" y="-76200"/>
              <a:ext cx="6195094" cy="644948"/>
            </a:xfrm>
            <a:prstGeom prst="rect">
              <a:avLst/>
            </a:prstGeom>
          </p:spPr>
          <p:txBody>
            <a:bodyPr lIns="0" tIns="0" rIns="0" bIns="0" rtlCol="0" anchor="t">
              <a:spAutoFit/>
            </a:bodyPr>
            <a:lstStyle/>
            <a:p>
              <a:pPr algn="ctr">
                <a:lnSpc>
                  <a:spcPts val="3919"/>
                </a:lnSpc>
                <a:spcBef>
                  <a:spcPct val="0"/>
                </a:spcBef>
              </a:pPr>
              <a:r>
                <a:rPr lang="en-US" sz="2799">
                  <a:solidFill>
                    <a:srgbClr val="0F3256"/>
                  </a:solidFill>
                  <a:latin typeface="Roboto"/>
                </a:rPr>
                <a:t>Skor IPK</a:t>
              </a:r>
            </a:p>
          </p:txBody>
        </p:sp>
      </p:grpSp>
      <p:pic>
        <p:nvPicPr>
          <p:cNvPr id="6" name="Picture 6"/>
          <p:cNvPicPr>
            <a:picLocks noChangeAspect="1"/>
          </p:cNvPicPr>
          <p:nvPr/>
        </p:nvPicPr>
        <p:blipFill>
          <a:blip r:embed="rId2"/>
          <a:srcRect/>
          <a:stretch>
            <a:fillRect/>
          </a:stretch>
        </p:blipFill>
        <p:spPr>
          <a:xfrm>
            <a:off x="9284525" y="1092244"/>
            <a:ext cx="6045268" cy="4080556"/>
          </a:xfrm>
          <a:prstGeom prst="rect">
            <a:avLst/>
          </a:prstGeom>
        </p:spPr>
      </p:pic>
      <p:grpSp>
        <p:nvGrpSpPr>
          <p:cNvPr id="7" name="Group 7"/>
          <p:cNvGrpSpPr/>
          <p:nvPr/>
        </p:nvGrpSpPr>
        <p:grpSpPr>
          <a:xfrm>
            <a:off x="9979500" y="2419780"/>
            <a:ext cx="4646320" cy="1645712"/>
            <a:chOff x="0" y="0"/>
            <a:chExt cx="6195094" cy="2194282"/>
          </a:xfrm>
        </p:grpSpPr>
        <p:sp>
          <p:nvSpPr>
            <p:cNvPr id="8" name="TextBox 8"/>
            <p:cNvSpPr txBox="1"/>
            <p:nvPr/>
          </p:nvSpPr>
          <p:spPr>
            <a:xfrm>
              <a:off x="0" y="406823"/>
              <a:ext cx="6195094" cy="1787459"/>
            </a:xfrm>
            <a:prstGeom prst="rect">
              <a:avLst/>
            </a:prstGeom>
          </p:spPr>
          <p:txBody>
            <a:bodyPr lIns="0" tIns="0" rIns="0" bIns="0" rtlCol="0" anchor="t">
              <a:spAutoFit/>
            </a:bodyPr>
            <a:lstStyle/>
            <a:p>
              <a:pPr algn="ctr">
                <a:lnSpc>
                  <a:spcPts val="11200"/>
                </a:lnSpc>
                <a:spcBef>
                  <a:spcPct val="0"/>
                </a:spcBef>
              </a:pPr>
              <a:r>
                <a:rPr lang="en-US" sz="8000">
                  <a:solidFill>
                    <a:srgbClr val="0F3256"/>
                  </a:solidFill>
                  <a:latin typeface="Roboto Bold"/>
                </a:rPr>
                <a:t>102</a:t>
              </a:r>
            </a:p>
          </p:txBody>
        </p:sp>
        <p:sp>
          <p:nvSpPr>
            <p:cNvPr id="9" name="TextBox 9"/>
            <p:cNvSpPr txBox="1"/>
            <p:nvPr/>
          </p:nvSpPr>
          <p:spPr>
            <a:xfrm>
              <a:off x="11995" y="-76200"/>
              <a:ext cx="6183098" cy="644948"/>
            </a:xfrm>
            <a:prstGeom prst="rect">
              <a:avLst/>
            </a:prstGeom>
          </p:spPr>
          <p:txBody>
            <a:bodyPr lIns="0" tIns="0" rIns="0" bIns="0" rtlCol="0" anchor="t">
              <a:spAutoFit/>
            </a:bodyPr>
            <a:lstStyle/>
            <a:p>
              <a:pPr algn="ctr">
                <a:lnSpc>
                  <a:spcPts val="3919"/>
                </a:lnSpc>
                <a:spcBef>
                  <a:spcPct val="0"/>
                </a:spcBef>
              </a:pPr>
              <a:r>
                <a:rPr lang="en-US" sz="2799">
                  <a:solidFill>
                    <a:srgbClr val="0F3256"/>
                  </a:solidFill>
                  <a:latin typeface="Roboto"/>
                </a:rPr>
                <a:t>Ranking</a:t>
              </a:r>
            </a:p>
          </p:txBody>
        </p:sp>
      </p:grpSp>
      <p:grpSp>
        <p:nvGrpSpPr>
          <p:cNvPr id="10" name="Group 10"/>
          <p:cNvGrpSpPr/>
          <p:nvPr/>
        </p:nvGrpSpPr>
        <p:grpSpPr>
          <a:xfrm>
            <a:off x="-253691" y="0"/>
            <a:ext cx="8577809" cy="10287000"/>
            <a:chOff x="0" y="0"/>
            <a:chExt cx="2901629" cy="3479800"/>
          </a:xfrm>
        </p:grpSpPr>
        <p:sp>
          <p:nvSpPr>
            <p:cNvPr id="11" name="Freeform 11"/>
            <p:cNvSpPr/>
            <p:nvPr/>
          </p:nvSpPr>
          <p:spPr>
            <a:xfrm>
              <a:off x="0" y="0"/>
              <a:ext cx="2901629" cy="3479800"/>
            </a:xfrm>
            <a:custGeom>
              <a:avLst/>
              <a:gdLst/>
              <a:ahLst/>
              <a:cxnLst/>
              <a:rect l="l" t="t" r="r" b="b"/>
              <a:pathLst>
                <a:path w="2901629" h="3479800">
                  <a:moveTo>
                    <a:pt x="2777169" y="3479800"/>
                  </a:moveTo>
                  <a:lnTo>
                    <a:pt x="124460" y="3479800"/>
                  </a:lnTo>
                  <a:cubicBezTo>
                    <a:pt x="55880" y="3479800"/>
                    <a:pt x="0" y="3423920"/>
                    <a:pt x="0" y="3355340"/>
                  </a:cubicBezTo>
                  <a:lnTo>
                    <a:pt x="0" y="124460"/>
                  </a:lnTo>
                  <a:cubicBezTo>
                    <a:pt x="0" y="55880"/>
                    <a:pt x="55880" y="0"/>
                    <a:pt x="124460" y="0"/>
                  </a:cubicBezTo>
                  <a:lnTo>
                    <a:pt x="2777169" y="0"/>
                  </a:lnTo>
                  <a:cubicBezTo>
                    <a:pt x="2845749" y="0"/>
                    <a:pt x="2901629" y="55880"/>
                    <a:pt x="2901629" y="124460"/>
                  </a:cubicBezTo>
                  <a:lnTo>
                    <a:pt x="2901629" y="3355340"/>
                  </a:lnTo>
                  <a:cubicBezTo>
                    <a:pt x="2901629" y="3423920"/>
                    <a:pt x="2845749" y="3479800"/>
                    <a:pt x="2777169" y="3479800"/>
                  </a:cubicBezTo>
                  <a:close/>
                </a:path>
              </a:pathLst>
            </a:custGeom>
            <a:solidFill>
              <a:srgbClr val="B8D6F6"/>
            </a:solidFill>
          </p:spPr>
        </p:sp>
      </p:grpSp>
      <p:sp>
        <p:nvSpPr>
          <p:cNvPr id="12" name="TextBox 12"/>
          <p:cNvSpPr txBox="1"/>
          <p:nvPr/>
        </p:nvSpPr>
        <p:spPr>
          <a:xfrm>
            <a:off x="1234746" y="1806451"/>
            <a:ext cx="5600936" cy="6588373"/>
          </a:xfrm>
          <a:prstGeom prst="rect">
            <a:avLst/>
          </a:prstGeom>
        </p:spPr>
        <p:txBody>
          <a:bodyPr lIns="0" tIns="0" rIns="0" bIns="0" rtlCol="0" anchor="t">
            <a:spAutoFit/>
          </a:bodyPr>
          <a:lstStyle/>
          <a:p>
            <a:pPr>
              <a:lnSpc>
                <a:spcPts val="10400"/>
              </a:lnSpc>
            </a:pPr>
            <a:r>
              <a:rPr lang="en-US" sz="8000">
                <a:solidFill>
                  <a:srgbClr val="0F3256"/>
                </a:solidFill>
                <a:latin typeface="Roboto Bold"/>
              </a:rPr>
              <a:t>Indeks Persepsi Korupsi Indonesia</a:t>
            </a:r>
          </a:p>
          <a:p>
            <a:pPr marL="0" lvl="0" indent="0">
              <a:lnSpc>
                <a:spcPts val="10400"/>
              </a:lnSpc>
            </a:pPr>
            <a:r>
              <a:rPr lang="en-US" sz="8000">
                <a:solidFill>
                  <a:srgbClr val="0F3256"/>
                </a:solidFill>
                <a:latin typeface="Roboto Bold"/>
              </a:rPr>
              <a:t>Tahun 2020</a:t>
            </a:r>
          </a:p>
        </p:txBody>
      </p:sp>
      <p:sp>
        <p:nvSpPr>
          <p:cNvPr id="13" name="TextBox 13"/>
          <p:cNvSpPr txBox="1"/>
          <p:nvPr/>
        </p:nvSpPr>
        <p:spPr>
          <a:xfrm>
            <a:off x="11594231" y="9525511"/>
            <a:ext cx="6482358" cy="483711"/>
          </a:xfrm>
          <a:prstGeom prst="rect">
            <a:avLst/>
          </a:prstGeom>
        </p:spPr>
        <p:txBody>
          <a:bodyPr lIns="0" tIns="0" rIns="0" bIns="0" rtlCol="0" anchor="t">
            <a:spAutoFit/>
          </a:bodyPr>
          <a:lstStyle/>
          <a:p>
            <a:pPr algn="ctr">
              <a:lnSpc>
                <a:spcPts val="3919"/>
              </a:lnSpc>
            </a:pPr>
            <a:r>
              <a:rPr lang="en-US" sz="2799">
                <a:solidFill>
                  <a:srgbClr val="0F3256"/>
                </a:solidFill>
                <a:latin typeface="Open Sans Light"/>
              </a:rPr>
              <a:t>Sumber : </a:t>
            </a:r>
            <a:r>
              <a:rPr lang="en-US" sz="2799">
                <a:solidFill>
                  <a:srgbClr val="0F3256"/>
                </a:solidFill>
                <a:latin typeface="Open Sans Light Italics"/>
              </a:rPr>
              <a:t>Transparency International 2020</a:t>
            </a:r>
          </a:p>
        </p:txBody>
      </p:sp>
      <p:pic>
        <p:nvPicPr>
          <p:cNvPr id="14" name="Picture 14"/>
          <p:cNvPicPr>
            <a:picLocks noChangeAspect="1"/>
          </p:cNvPicPr>
          <p:nvPr/>
        </p:nvPicPr>
        <p:blipFill>
          <a:blip r:embed="rId3"/>
          <a:srcRect/>
          <a:stretch>
            <a:fillRect/>
          </a:stretch>
        </p:blipFill>
        <p:spPr>
          <a:xfrm>
            <a:off x="16741384" y="0"/>
            <a:ext cx="1546616" cy="1544683"/>
          </a:xfrm>
          <a:prstGeom prst="rect">
            <a:avLst/>
          </a:prstGeom>
        </p:spPr>
      </p:pic>
      <p:sp>
        <p:nvSpPr>
          <p:cNvPr id="15" name="TextBox 15"/>
          <p:cNvSpPr txBox="1"/>
          <p:nvPr/>
        </p:nvSpPr>
        <p:spPr>
          <a:xfrm>
            <a:off x="17137041" y="280946"/>
            <a:ext cx="755303" cy="887542"/>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7334" y="-976139"/>
            <a:ext cx="18288000" cy="1952277"/>
            <a:chOff x="0" y="0"/>
            <a:chExt cx="6186311" cy="660400"/>
          </a:xfrm>
        </p:grpSpPr>
        <p:sp>
          <p:nvSpPr>
            <p:cNvPr id="3" name="Freeform 3"/>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sp>
        <p:nvSpPr>
          <p:cNvPr id="4" name="AutoShape 4"/>
          <p:cNvSpPr/>
          <p:nvPr/>
        </p:nvSpPr>
        <p:spPr>
          <a:xfrm>
            <a:off x="1282889" y="6405304"/>
            <a:ext cx="2801881" cy="0"/>
          </a:xfrm>
          <a:prstGeom prst="line">
            <a:avLst/>
          </a:prstGeom>
          <a:ln w="9525" cap="rnd">
            <a:solidFill>
              <a:srgbClr val="000000">
                <a:alpha val="29804"/>
              </a:srgbClr>
            </a:solidFill>
            <a:prstDash val="solid"/>
            <a:headEnd type="none" w="sm" len="sm"/>
            <a:tailEnd type="none" w="sm" len="sm"/>
          </a:ln>
        </p:spPr>
      </p:sp>
      <p:sp>
        <p:nvSpPr>
          <p:cNvPr id="5" name="AutoShape 5"/>
          <p:cNvSpPr/>
          <p:nvPr/>
        </p:nvSpPr>
        <p:spPr>
          <a:xfrm>
            <a:off x="5961822" y="6405304"/>
            <a:ext cx="2801881" cy="0"/>
          </a:xfrm>
          <a:prstGeom prst="line">
            <a:avLst/>
          </a:prstGeom>
          <a:ln w="9525" cap="rnd">
            <a:solidFill>
              <a:srgbClr val="000000">
                <a:alpha val="29804"/>
              </a:srgbClr>
            </a:solidFill>
            <a:prstDash val="solid"/>
            <a:headEnd type="none" w="sm" len="sm"/>
            <a:tailEnd type="none" w="sm" len="sm"/>
          </a:ln>
        </p:spPr>
      </p:sp>
      <p:sp>
        <p:nvSpPr>
          <p:cNvPr id="6" name="AutoShape 6"/>
          <p:cNvSpPr/>
          <p:nvPr/>
        </p:nvSpPr>
        <p:spPr>
          <a:xfrm>
            <a:off x="9659373" y="6405304"/>
            <a:ext cx="2801881" cy="0"/>
          </a:xfrm>
          <a:prstGeom prst="line">
            <a:avLst/>
          </a:prstGeom>
          <a:ln w="9525" cap="rnd">
            <a:solidFill>
              <a:srgbClr val="000000">
                <a:alpha val="29804"/>
              </a:srgbClr>
            </a:solidFill>
            <a:prstDash val="solid"/>
            <a:headEnd type="none" w="sm" len="sm"/>
            <a:tailEnd type="none" w="sm" len="sm"/>
          </a:ln>
        </p:spPr>
      </p:sp>
      <p:sp>
        <p:nvSpPr>
          <p:cNvPr id="7" name="AutoShape 7"/>
          <p:cNvSpPr/>
          <p:nvPr/>
        </p:nvSpPr>
        <p:spPr>
          <a:xfrm>
            <a:off x="14006284" y="6405304"/>
            <a:ext cx="2801881" cy="0"/>
          </a:xfrm>
          <a:prstGeom prst="line">
            <a:avLst/>
          </a:prstGeom>
          <a:ln w="9525" cap="rnd">
            <a:solidFill>
              <a:srgbClr val="000000">
                <a:alpha val="29804"/>
              </a:srgbClr>
            </a:solidFill>
            <a:prstDash val="solid"/>
            <a:headEnd type="none" w="sm" len="sm"/>
            <a:tailEnd type="none" w="sm" len="sm"/>
          </a:ln>
        </p:spPr>
      </p:sp>
      <p:pic>
        <p:nvPicPr>
          <p:cNvPr id="8" name="Picture 8"/>
          <p:cNvPicPr>
            <a:picLocks noChangeAspect="1"/>
          </p:cNvPicPr>
          <p:nvPr/>
        </p:nvPicPr>
        <p:blipFill>
          <a:blip r:embed="rId2"/>
          <a:srcRect/>
          <a:stretch>
            <a:fillRect/>
          </a:stretch>
        </p:blipFill>
        <p:spPr>
          <a:xfrm>
            <a:off x="13783368" y="3923320"/>
            <a:ext cx="3247712" cy="153251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12190" y="3323359"/>
            <a:ext cx="3096245" cy="2732436"/>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110299" y="3090691"/>
            <a:ext cx="2264598" cy="2965104"/>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13417" y="2780767"/>
            <a:ext cx="3275028" cy="3275028"/>
          </a:xfrm>
          <a:prstGeom prst="rect">
            <a:avLst/>
          </a:prstGeom>
        </p:spPr>
      </p:pic>
      <p:sp>
        <p:nvSpPr>
          <p:cNvPr id="12" name="TextBox 12"/>
          <p:cNvSpPr txBox="1"/>
          <p:nvPr/>
        </p:nvSpPr>
        <p:spPr>
          <a:xfrm>
            <a:off x="2625278" y="1150206"/>
            <a:ext cx="13428018" cy="878017"/>
          </a:xfrm>
          <a:prstGeom prst="rect">
            <a:avLst/>
          </a:prstGeom>
        </p:spPr>
        <p:txBody>
          <a:bodyPr lIns="0" tIns="0" rIns="0" bIns="0" rtlCol="0" anchor="t">
            <a:spAutoFit/>
          </a:bodyPr>
          <a:lstStyle/>
          <a:p>
            <a:pPr algn="ctr">
              <a:lnSpc>
                <a:spcPts val="7279"/>
              </a:lnSpc>
            </a:pPr>
            <a:r>
              <a:rPr lang="en-US" sz="5199">
                <a:solidFill>
                  <a:srgbClr val="000000"/>
                </a:solidFill>
                <a:latin typeface="Montserrat"/>
              </a:rPr>
              <a:t>Upaya Pencegahan Korupsi di Indonesia</a:t>
            </a:r>
          </a:p>
        </p:txBody>
      </p:sp>
      <p:sp>
        <p:nvSpPr>
          <p:cNvPr id="13" name="TextBox 13"/>
          <p:cNvSpPr txBox="1"/>
          <p:nvPr/>
        </p:nvSpPr>
        <p:spPr>
          <a:xfrm>
            <a:off x="14123432" y="7004567"/>
            <a:ext cx="2567583" cy="1238166"/>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Koordinasi </a:t>
            </a:r>
          </a:p>
          <a:p>
            <a:pPr algn="ctr">
              <a:lnSpc>
                <a:spcPts val="4926"/>
              </a:lnSpc>
            </a:pPr>
            <a:r>
              <a:rPr lang="en-US" sz="3518">
                <a:solidFill>
                  <a:srgbClr val="000000"/>
                </a:solidFill>
                <a:latin typeface="Code Pro"/>
              </a:rPr>
              <a:t>Wilayah</a:t>
            </a:r>
          </a:p>
        </p:txBody>
      </p:sp>
      <p:sp>
        <p:nvSpPr>
          <p:cNvPr id="14" name="TextBox 14"/>
          <p:cNvSpPr txBox="1"/>
          <p:nvPr/>
        </p:nvSpPr>
        <p:spPr>
          <a:xfrm>
            <a:off x="9913295" y="7016267"/>
            <a:ext cx="2294037" cy="1863839"/>
          </a:xfrm>
          <a:prstGeom prst="rect">
            <a:avLst/>
          </a:prstGeom>
        </p:spPr>
        <p:txBody>
          <a:bodyPr lIns="0" tIns="0" rIns="0" bIns="0" rtlCol="0" anchor="t">
            <a:spAutoFit/>
          </a:bodyPr>
          <a:lstStyle/>
          <a:p>
            <a:pPr algn="ctr">
              <a:lnSpc>
                <a:spcPts val="4926"/>
              </a:lnSpc>
            </a:pPr>
            <a:r>
              <a:rPr lang="en-US" sz="3500" dirty="0" err="1">
                <a:solidFill>
                  <a:srgbClr val="000000"/>
                </a:solidFill>
                <a:latin typeface="Code Pro"/>
              </a:rPr>
              <a:t>Survei</a:t>
            </a:r>
            <a:r>
              <a:rPr lang="en-US" sz="3500" dirty="0">
                <a:solidFill>
                  <a:srgbClr val="000000"/>
                </a:solidFill>
                <a:latin typeface="Code Pro"/>
              </a:rPr>
              <a:t> </a:t>
            </a:r>
          </a:p>
          <a:p>
            <a:pPr algn="ctr">
              <a:lnSpc>
                <a:spcPts val="4926"/>
              </a:lnSpc>
            </a:pPr>
            <a:r>
              <a:rPr lang="en-US" sz="3500" dirty="0" err="1">
                <a:solidFill>
                  <a:srgbClr val="000000"/>
                </a:solidFill>
                <a:latin typeface="Code Pro"/>
              </a:rPr>
              <a:t>Penilaian</a:t>
            </a:r>
            <a:endParaRPr lang="en-US" sz="3500" dirty="0">
              <a:solidFill>
                <a:srgbClr val="000000"/>
              </a:solidFill>
              <a:latin typeface="Code Pro"/>
            </a:endParaRPr>
          </a:p>
          <a:p>
            <a:pPr algn="ctr">
              <a:lnSpc>
                <a:spcPts val="4926"/>
              </a:lnSpc>
            </a:pPr>
            <a:r>
              <a:rPr lang="en-US" sz="3500" dirty="0" err="1">
                <a:solidFill>
                  <a:srgbClr val="000000"/>
                </a:solidFill>
                <a:latin typeface="Code Pro"/>
              </a:rPr>
              <a:t>Integritas</a:t>
            </a:r>
            <a:endParaRPr lang="en-US" sz="3500" dirty="0">
              <a:solidFill>
                <a:srgbClr val="000000"/>
              </a:solidFill>
              <a:latin typeface="Code Pro"/>
            </a:endParaRPr>
          </a:p>
        </p:txBody>
      </p:sp>
      <p:sp>
        <p:nvSpPr>
          <p:cNvPr id="15" name="TextBox 15"/>
          <p:cNvSpPr txBox="1"/>
          <p:nvPr/>
        </p:nvSpPr>
        <p:spPr>
          <a:xfrm>
            <a:off x="6110299" y="7016267"/>
            <a:ext cx="2504926" cy="1238166"/>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Pelaporan </a:t>
            </a:r>
          </a:p>
          <a:p>
            <a:pPr algn="ctr">
              <a:lnSpc>
                <a:spcPts val="4926"/>
              </a:lnSpc>
            </a:pPr>
            <a:r>
              <a:rPr lang="en-US" sz="3518">
                <a:solidFill>
                  <a:srgbClr val="000000"/>
                </a:solidFill>
                <a:latin typeface="Code Pro"/>
              </a:rPr>
              <a:t>Gratifikasi</a:t>
            </a:r>
          </a:p>
        </p:txBody>
      </p:sp>
      <p:sp>
        <p:nvSpPr>
          <p:cNvPr id="16" name="TextBox 16"/>
          <p:cNvSpPr txBox="1"/>
          <p:nvPr/>
        </p:nvSpPr>
        <p:spPr>
          <a:xfrm>
            <a:off x="862111" y="7016267"/>
            <a:ext cx="3526334" cy="2489513"/>
          </a:xfrm>
          <a:prstGeom prst="rect">
            <a:avLst/>
          </a:prstGeom>
        </p:spPr>
        <p:txBody>
          <a:bodyPr lIns="0" tIns="0" rIns="0" bIns="0" rtlCol="0" anchor="t">
            <a:spAutoFit/>
          </a:bodyPr>
          <a:lstStyle/>
          <a:p>
            <a:pPr algn="ctr">
              <a:lnSpc>
                <a:spcPts val="4926"/>
              </a:lnSpc>
            </a:pPr>
            <a:r>
              <a:rPr lang="en-US" sz="3518">
                <a:solidFill>
                  <a:srgbClr val="000000"/>
                </a:solidFill>
                <a:latin typeface="Code Pro"/>
              </a:rPr>
              <a:t>Laporan Harta</a:t>
            </a:r>
          </a:p>
          <a:p>
            <a:pPr algn="ctr">
              <a:lnSpc>
                <a:spcPts val="4926"/>
              </a:lnSpc>
            </a:pPr>
            <a:r>
              <a:rPr lang="en-US" sz="3518">
                <a:solidFill>
                  <a:srgbClr val="000000"/>
                </a:solidFill>
                <a:latin typeface="Code Pro"/>
              </a:rPr>
              <a:t>Kekayaan</a:t>
            </a:r>
          </a:p>
          <a:p>
            <a:pPr algn="ctr">
              <a:lnSpc>
                <a:spcPts val="4926"/>
              </a:lnSpc>
            </a:pPr>
            <a:r>
              <a:rPr lang="en-US" sz="3518">
                <a:solidFill>
                  <a:srgbClr val="000000"/>
                </a:solidFill>
                <a:latin typeface="Code Pro"/>
              </a:rPr>
              <a:t>Penyelenggara</a:t>
            </a:r>
          </a:p>
          <a:p>
            <a:pPr algn="ctr">
              <a:lnSpc>
                <a:spcPts val="4926"/>
              </a:lnSpc>
            </a:pPr>
            <a:r>
              <a:rPr lang="en-US" sz="3518">
                <a:solidFill>
                  <a:srgbClr val="000000"/>
                </a:solidFill>
                <a:latin typeface="Code Pro"/>
              </a:rPr>
              <a:t>Negara</a:t>
            </a:r>
          </a:p>
        </p:txBody>
      </p:sp>
      <p:grpSp>
        <p:nvGrpSpPr>
          <p:cNvPr id="17" name="Group 17"/>
          <p:cNvGrpSpPr/>
          <p:nvPr/>
        </p:nvGrpSpPr>
        <p:grpSpPr>
          <a:xfrm>
            <a:off x="0" y="-1562100"/>
            <a:ext cx="21020228" cy="26897968"/>
            <a:chOff x="0" y="0"/>
            <a:chExt cx="2507883" cy="1913890"/>
          </a:xfrm>
        </p:grpSpPr>
        <p:sp>
          <p:nvSpPr>
            <p:cNvPr id="18" name="Freeform 18"/>
            <p:cNvSpPr/>
            <p:nvPr/>
          </p:nvSpPr>
          <p:spPr>
            <a:xfrm>
              <a:off x="0" y="0"/>
              <a:ext cx="2507883" cy="1913890"/>
            </a:xfrm>
            <a:custGeom>
              <a:avLst/>
              <a:gdLst/>
              <a:ahLst/>
              <a:cxnLst/>
              <a:rect l="l" t="t" r="r" b="b"/>
              <a:pathLst>
                <a:path w="2507883" h="1913890">
                  <a:moveTo>
                    <a:pt x="0" y="0"/>
                  </a:moveTo>
                  <a:lnTo>
                    <a:pt x="2507883" y="0"/>
                  </a:lnTo>
                  <a:lnTo>
                    <a:pt x="2507883" y="1913890"/>
                  </a:lnTo>
                  <a:lnTo>
                    <a:pt x="0" y="1913890"/>
                  </a:lnTo>
                  <a:close/>
                </a:path>
              </a:pathLst>
            </a:custGeom>
            <a:solidFill>
              <a:srgbClr val="0F3256">
                <a:alpha val="71765"/>
              </a:srgbClr>
            </a:solidFill>
          </p:spPr>
        </p:sp>
      </p:grpSp>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13417" y="3923320"/>
            <a:ext cx="4654283" cy="6475524"/>
          </a:xfrm>
          <a:prstGeom prst="rect">
            <a:avLst/>
          </a:prstGeom>
        </p:spPr>
      </p:pic>
      <p:pic>
        <p:nvPicPr>
          <p:cNvPr id="20" name="Picture 2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729890" y="819240"/>
            <a:ext cx="9531248" cy="5008238"/>
          </a:xfrm>
          <a:prstGeom prst="rect">
            <a:avLst/>
          </a:prstGeom>
        </p:spPr>
      </p:pic>
      <p:sp>
        <p:nvSpPr>
          <p:cNvPr id="21" name="TextBox 21"/>
          <p:cNvSpPr txBox="1"/>
          <p:nvPr/>
        </p:nvSpPr>
        <p:spPr>
          <a:xfrm>
            <a:off x="7553629" y="1435219"/>
            <a:ext cx="7883771" cy="3708281"/>
          </a:xfrm>
          <a:prstGeom prst="rect">
            <a:avLst/>
          </a:prstGeom>
        </p:spPr>
        <p:txBody>
          <a:bodyPr lIns="0" tIns="0" rIns="0" bIns="0" rtlCol="0" anchor="t">
            <a:spAutoFit/>
          </a:bodyPr>
          <a:lstStyle/>
          <a:p>
            <a:pPr algn="ctr">
              <a:lnSpc>
                <a:spcPts val="7279"/>
              </a:lnSpc>
            </a:pPr>
            <a:r>
              <a:rPr lang="en-US" sz="5199">
                <a:solidFill>
                  <a:srgbClr val="000000"/>
                </a:solidFill>
                <a:latin typeface="Acherus Grotesque"/>
              </a:rPr>
              <a:t>Kenapa</a:t>
            </a:r>
          </a:p>
          <a:p>
            <a:pPr algn="ctr">
              <a:lnSpc>
                <a:spcPts val="7279"/>
              </a:lnSpc>
            </a:pPr>
            <a:r>
              <a:rPr lang="en-US" sz="5199">
                <a:solidFill>
                  <a:srgbClr val="000000"/>
                </a:solidFill>
                <a:latin typeface="Acherus Grotesque"/>
              </a:rPr>
              <a:t>Indeks Persepsi Korupsi di Indonesia </a:t>
            </a:r>
          </a:p>
          <a:p>
            <a:pPr algn="ctr">
              <a:lnSpc>
                <a:spcPts val="7279"/>
              </a:lnSpc>
            </a:pPr>
            <a:r>
              <a:rPr lang="en-US" sz="5199">
                <a:solidFill>
                  <a:srgbClr val="000000"/>
                </a:solidFill>
                <a:latin typeface="Acherus Grotesque"/>
              </a:rPr>
              <a:t>Masih Rendah? </a:t>
            </a:r>
          </a:p>
        </p:txBody>
      </p:sp>
      <p:pic>
        <p:nvPicPr>
          <p:cNvPr id="22" name="Picture 22"/>
          <p:cNvPicPr>
            <a:picLocks noChangeAspect="1"/>
          </p:cNvPicPr>
          <p:nvPr/>
        </p:nvPicPr>
        <p:blipFill>
          <a:blip r:embed="rId13"/>
          <a:srcRect/>
          <a:stretch>
            <a:fillRect/>
          </a:stretch>
        </p:blipFill>
        <p:spPr>
          <a:xfrm>
            <a:off x="16741384" y="8733438"/>
            <a:ext cx="1546616" cy="1544683"/>
          </a:xfrm>
          <a:prstGeom prst="rect">
            <a:avLst/>
          </a:prstGeom>
        </p:spPr>
      </p:pic>
      <p:sp>
        <p:nvSpPr>
          <p:cNvPr id="23" name="TextBox 23"/>
          <p:cNvSpPr txBox="1"/>
          <p:nvPr/>
        </p:nvSpPr>
        <p:spPr>
          <a:xfrm>
            <a:off x="17137041" y="9014384"/>
            <a:ext cx="755303" cy="887542"/>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4988868" y="0"/>
            <a:ext cx="4399794" cy="10287000"/>
            <a:chOff x="0" y="0"/>
            <a:chExt cx="1488325" cy="3479800"/>
          </a:xfrm>
        </p:grpSpPr>
        <p:sp>
          <p:nvSpPr>
            <p:cNvPr id="3" name="Freeform 3"/>
            <p:cNvSpPr/>
            <p:nvPr/>
          </p:nvSpPr>
          <p:spPr>
            <a:xfrm>
              <a:off x="0" y="0"/>
              <a:ext cx="1488326" cy="3479800"/>
            </a:xfrm>
            <a:custGeom>
              <a:avLst/>
              <a:gdLst/>
              <a:ahLst/>
              <a:cxnLst/>
              <a:rect l="l" t="t" r="r" b="b"/>
              <a:pathLst>
                <a:path w="1488326" h="3479800">
                  <a:moveTo>
                    <a:pt x="1363865" y="3479800"/>
                  </a:moveTo>
                  <a:lnTo>
                    <a:pt x="124460" y="3479800"/>
                  </a:lnTo>
                  <a:cubicBezTo>
                    <a:pt x="55880" y="3479800"/>
                    <a:pt x="0" y="3423920"/>
                    <a:pt x="0" y="3355340"/>
                  </a:cubicBezTo>
                  <a:lnTo>
                    <a:pt x="0" y="124460"/>
                  </a:lnTo>
                  <a:cubicBezTo>
                    <a:pt x="0" y="55880"/>
                    <a:pt x="55880" y="0"/>
                    <a:pt x="124460" y="0"/>
                  </a:cubicBezTo>
                  <a:lnTo>
                    <a:pt x="1363865" y="0"/>
                  </a:lnTo>
                  <a:cubicBezTo>
                    <a:pt x="1432446" y="0"/>
                    <a:pt x="1488326" y="55880"/>
                    <a:pt x="1488326" y="124460"/>
                  </a:cubicBezTo>
                  <a:lnTo>
                    <a:pt x="1488326" y="3355340"/>
                  </a:lnTo>
                  <a:cubicBezTo>
                    <a:pt x="1488326" y="3423920"/>
                    <a:pt x="1432446" y="3479800"/>
                    <a:pt x="1363865" y="3479800"/>
                  </a:cubicBezTo>
                  <a:close/>
                </a:path>
              </a:pathLst>
            </a:custGeom>
            <a:solidFill>
              <a:srgbClr val="B8D6F6"/>
            </a:solidFill>
          </p:spPr>
        </p:sp>
      </p:grpSp>
      <p:pic>
        <p:nvPicPr>
          <p:cNvPr id="4" name="Picture 4"/>
          <p:cNvPicPr>
            <a:picLocks noChangeAspect="1"/>
          </p:cNvPicPr>
          <p:nvPr/>
        </p:nvPicPr>
        <p:blipFill>
          <a:blip r:embed="rId2"/>
          <a:srcRect/>
          <a:stretch>
            <a:fillRect/>
          </a:stretch>
        </p:blipFill>
        <p:spPr>
          <a:xfrm>
            <a:off x="2722064" y="4217442"/>
            <a:ext cx="4143225" cy="21751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88407" y="2591015"/>
            <a:ext cx="5224499" cy="5224499"/>
          </a:xfrm>
          <a:prstGeom prst="rect">
            <a:avLst/>
          </a:prstGeom>
        </p:spPr>
      </p:pic>
      <p:sp>
        <p:nvSpPr>
          <p:cNvPr id="6" name="TextBox 6"/>
          <p:cNvSpPr txBox="1"/>
          <p:nvPr/>
        </p:nvSpPr>
        <p:spPr>
          <a:xfrm>
            <a:off x="2332170" y="5136589"/>
            <a:ext cx="8677979" cy="990918"/>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Alata"/>
              </a:rPr>
              <a:t>Mengelompokkan provinsi-provinsi yang ada di Indonesia berdasarkan kinerja pencegahan korupsi</a:t>
            </a:r>
          </a:p>
        </p:txBody>
      </p:sp>
      <p:sp>
        <p:nvSpPr>
          <p:cNvPr id="7" name="TextBox 7"/>
          <p:cNvSpPr txBox="1"/>
          <p:nvPr/>
        </p:nvSpPr>
        <p:spPr>
          <a:xfrm>
            <a:off x="2722064" y="2600064"/>
            <a:ext cx="10717102" cy="1051500"/>
          </a:xfrm>
          <a:prstGeom prst="rect">
            <a:avLst/>
          </a:prstGeom>
        </p:spPr>
        <p:txBody>
          <a:bodyPr lIns="0" tIns="0" rIns="0" bIns="0" rtlCol="0" anchor="t">
            <a:spAutoFit/>
          </a:bodyPr>
          <a:lstStyle/>
          <a:p>
            <a:pPr marL="0" lvl="0" indent="0" algn="l">
              <a:lnSpc>
                <a:spcPts val="8320"/>
              </a:lnSpc>
              <a:spcBef>
                <a:spcPct val="0"/>
              </a:spcBef>
            </a:pPr>
            <a:r>
              <a:rPr lang="en-US" sz="6399">
                <a:solidFill>
                  <a:srgbClr val="0F3256"/>
                </a:solidFill>
                <a:latin typeface="Roboto Bold"/>
              </a:rPr>
              <a:t>Tujuan Penelitian</a:t>
            </a:r>
          </a:p>
        </p:txBody>
      </p:sp>
      <p:sp>
        <p:nvSpPr>
          <p:cNvPr id="8" name="TextBox 8"/>
          <p:cNvSpPr txBox="1"/>
          <p:nvPr/>
        </p:nvSpPr>
        <p:spPr>
          <a:xfrm>
            <a:off x="2332170" y="6854376"/>
            <a:ext cx="8677979" cy="1388874"/>
          </a:xfrm>
          <a:prstGeom prst="rect">
            <a:avLst/>
          </a:prstGeom>
        </p:spPr>
        <p:txBody>
          <a:bodyPr lIns="0" tIns="0" rIns="0" bIns="0" rtlCol="0" anchor="t">
            <a:spAutoFit/>
          </a:bodyPr>
          <a:lstStyle/>
          <a:p>
            <a:pPr>
              <a:lnSpc>
                <a:spcPts val="3639"/>
              </a:lnSpc>
              <a:spcBef>
                <a:spcPct val="0"/>
              </a:spcBef>
            </a:pPr>
            <a:r>
              <a:rPr lang="en-US" sz="2799">
                <a:solidFill>
                  <a:srgbClr val="0F3256"/>
                </a:solidFill>
                <a:latin typeface="Alata"/>
              </a:rPr>
              <a:t>Mengidentifikasi aspek-aspek kinerja pencegahan korupsi yang harus dioptimalkan di masing-masing kelompok provinsi</a:t>
            </a:r>
          </a:p>
        </p:txBody>
      </p:sp>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5220628"/>
            <a:ext cx="978006" cy="906879"/>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0125" y="7017120"/>
            <a:ext cx="1006581" cy="971809"/>
          </a:xfrm>
          <a:prstGeom prst="rect">
            <a:avLst/>
          </a:prstGeom>
        </p:spPr>
      </p:pic>
      <p:pic>
        <p:nvPicPr>
          <p:cNvPr id="11" name="Picture 11"/>
          <p:cNvPicPr>
            <a:picLocks noChangeAspect="1"/>
          </p:cNvPicPr>
          <p:nvPr/>
        </p:nvPicPr>
        <p:blipFill>
          <a:blip r:embed="rId9"/>
          <a:srcRect/>
          <a:stretch>
            <a:fillRect/>
          </a:stretch>
        </p:blipFill>
        <p:spPr>
          <a:xfrm>
            <a:off x="0" y="8742317"/>
            <a:ext cx="1546616" cy="1544683"/>
          </a:xfrm>
          <a:prstGeom prst="rect">
            <a:avLst/>
          </a:prstGeom>
        </p:spPr>
      </p:pic>
      <p:sp>
        <p:nvSpPr>
          <p:cNvPr id="12" name="TextBox 12"/>
          <p:cNvSpPr txBox="1"/>
          <p:nvPr/>
        </p:nvSpPr>
        <p:spPr>
          <a:xfrm>
            <a:off x="395731" y="9023263"/>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05</a:t>
            </a:r>
            <a:endParaRPr lang="en-US" sz="5199" dirty="0">
              <a:solidFill>
                <a:srgbClr val="0F3256"/>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6367046" y="647700"/>
            <a:ext cx="5799683" cy="685700"/>
          </a:xfrm>
          <a:prstGeom prst="rect">
            <a:avLst/>
          </a:prstGeom>
        </p:spPr>
        <p:txBody>
          <a:bodyPr lIns="0" tIns="0" rIns="0" bIns="0" rtlCol="0" anchor="t">
            <a:spAutoFit/>
          </a:bodyPr>
          <a:lstStyle/>
          <a:p>
            <a:pPr algn="ctr">
              <a:lnSpc>
                <a:spcPts val="5600"/>
              </a:lnSpc>
            </a:pPr>
            <a:r>
              <a:rPr lang="en-US" sz="4000">
                <a:solidFill>
                  <a:srgbClr val="000000"/>
                </a:solidFill>
                <a:latin typeface="Montserrat Bold"/>
              </a:rPr>
              <a:t>Data yang Digunakan </a:t>
            </a:r>
          </a:p>
        </p:txBody>
      </p:sp>
      <p:grpSp>
        <p:nvGrpSpPr>
          <p:cNvPr id="3" name="Group 3"/>
          <p:cNvGrpSpPr/>
          <p:nvPr/>
        </p:nvGrpSpPr>
        <p:grpSpPr>
          <a:xfrm>
            <a:off x="0" y="6542088"/>
            <a:ext cx="18288000" cy="4059937"/>
            <a:chOff x="0" y="0"/>
            <a:chExt cx="6186311" cy="1373361"/>
          </a:xfrm>
        </p:grpSpPr>
        <p:sp>
          <p:nvSpPr>
            <p:cNvPr id="4" name="Freeform 4"/>
            <p:cNvSpPr/>
            <p:nvPr/>
          </p:nvSpPr>
          <p:spPr>
            <a:xfrm>
              <a:off x="0" y="0"/>
              <a:ext cx="6186311" cy="1373361"/>
            </a:xfrm>
            <a:custGeom>
              <a:avLst/>
              <a:gdLst/>
              <a:ahLst/>
              <a:cxnLst/>
              <a:rect l="l" t="t" r="r" b="b"/>
              <a:pathLst>
                <a:path w="6186311" h="1373361">
                  <a:moveTo>
                    <a:pt x="6061851" y="1373361"/>
                  </a:moveTo>
                  <a:lnTo>
                    <a:pt x="124460" y="1373361"/>
                  </a:lnTo>
                  <a:cubicBezTo>
                    <a:pt x="55880" y="1373361"/>
                    <a:pt x="0" y="1317481"/>
                    <a:pt x="0" y="1248901"/>
                  </a:cubicBezTo>
                  <a:lnTo>
                    <a:pt x="0" y="124460"/>
                  </a:lnTo>
                  <a:cubicBezTo>
                    <a:pt x="0" y="55880"/>
                    <a:pt x="55880" y="0"/>
                    <a:pt x="124460" y="0"/>
                  </a:cubicBezTo>
                  <a:lnTo>
                    <a:pt x="6061851" y="0"/>
                  </a:lnTo>
                  <a:cubicBezTo>
                    <a:pt x="6130431" y="0"/>
                    <a:pt x="6186311" y="55880"/>
                    <a:pt x="6186311" y="124460"/>
                  </a:cubicBezTo>
                  <a:lnTo>
                    <a:pt x="6186311" y="1248901"/>
                  </a:lnTo>
                  <a:cubicBezTo>
                    <a:pt x="6186311" y="1317481"/>
                    <a:pt x="6130431" y="1373361"/>
                    <a:pt x="6061851" y="1373361"/>
                  </a:cubicBezTo>
                  <a:close/>
                </a:path>
              </a:pathLst>
            </a:custGeom>
            <a:solidFill>
              <a:srgbClr val="B8D6F6"/>
            </a:solidFill>
          </p:spPr>
        </p:sp>
      </p:grpSp>
      <p:pic>
        <p:nvPicPr>
          <p:cNvPr id="5" name="Picture 5"/>
          <p:cNvPicPr>
            <a:picLocks noChangeAspect="1"/>
          </p:cNvPicPr>
          <p:nvPr/>
        </p:nvPicPr>
        <p:blipFill>
          <a:blip r:embed="rId3"/>
          <a:srcRect/>
          <a:stretch>
            <a:fillRect/>
          </a:stretch>
        </p:blipFill>
        <p:spPr>
          <a:xfrm>
            <a:off x="5989331" y="4735912"/>
            <a:ext cx="5747670" cy="301753"/>
          </a:xfrm>
          <a:prstGeom prst="rect">
            <a:avLst/>
          </a:prstGeom>
        </p:spPr>
      </p:pic>
      <p:pic>
        <p:nvPicPr>
          <p:cNvPr id="6" name="Picture 6"/>
          <p:cNvPicPr>
            <a:picLocks noChangeAspect="1"/>
          </p:cNvPicPr>
          <p:nvPr/>
        </p:nvPicPr>
        <p:blipFill>
          <a:blip r:embed="rId3"/>
          <a:srcRect/>
          <a:stretch>
            <a:fillRect/>
          </a:stretch>
        </p:blipFill>
        <p:spPr>
          <a:xfrm rot="-5400000">
            <a:off x="5989331" y="4735912"/>
            <a:ext cx="5747670" cy="301753"/>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490396" y="2463261"/>
            <a:ext cx="1806564" cy="1806564"/>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476408" y="2207746"/>
            <a:ext cx="1770062" cy="2317594"/>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70963" y="5307770"/>
            <a:ext cx="2245430" cy="1981592"/>
          </a:xfrm>
          <a:prstGeom prst="rect">
            <a:avLst/>
          </a:prstGeom>
        </p:spPr>
      </p:pic>
      <p:pic>
        <p:nvPicPr>
          <p:cNvPr id="10" name="Picture 10"/>
          <p:cNvPicPr>
            <a:picLocks noChangeAspect="1"/>
          </p:cNvPicPr>
          <p:nvPr/>
        </p:nvPicPr>
        <p:blipFill>
          <a:blip r:embed="rId10"/>
          <a:srcRect/>
          <a:stretch>
            <a:fillRect/>
          </a:stretch>
        </p:blipFill>
        <p:spPr>
          <a:xfrm>
            <a:off x="9231143" y="5765207"/>
            <a:ext cx="2260593" cy="1066717"/>
          </a:xfrm>
          <a:prstGeom prst="rect">
            <a:avLst/>
          </a:prstGeom>
        </p:spPr>
      </p:pic>
      <p:sp>
        <p:nvSpPr>
          <p:cNvPr id="11" name="TextBox 11"/>
          <p:cNvSpPr txBox="1"/>
          <p:nvPr/>
        </p:nvSpPr>
        <p:spPr>
          <a:xfrm>
            <a:off x="1972868" y="2249191"/>
            <a:ext cx="3680520" cy="2196604"/>
          </a:xfrm>
          <a:prstGeom prst="rect">
            <a:avLst/>
          </a:prstGeom>
        </p:spPr>
        <p:txBody>
          <a:bodyPr lIns="0" tIns="0" rIns="0" bIns="0" rtlCol="0" anchor="t">
            <a:spAutoFit/>
          </a:bodyPr>
          <a:lstStyle/>
          <a:p>
            <a:pPr algn="r">
              <a:lnSpc>
                <a:spcPts val="3499"/>
              </a:lnSpc>
            </a:pPr>
            <a:r>
              <a:rPr lang="en-US" sz="2499" dirty="0">
                <a:solidFill>
                  <a:srgbClr val="000000"/>
                </a:solidFill>
                <a:latin typeface="Bayan Thin Bold"/>
              </a:rPr>
              <a:t>LHKPN</a:t>
            </a:r>
          </a:p>
          <a:p>
            <a:pPr algn="r">
              <a:lnSpc>
                <a:spcPts val="3499"/>
              </a:lnSpc>
            </a:pPr>
            <a:r>
              <a:rPr lang="en-US" sz="2400" dirty="0" err="1">
                <a:solidFill>
                  <a:srgbClr val="000000"/>
                </a:solidFill>
                <a:latin typeface="Bayan Thin"/>
              </a:rPr>
              <a:t>Proporsi</a:t>
            </a:r>
            <a:r>
              <a:rPr lang="en-US" sz="2400" dirty="0">
                <a:solidFill>
                  <a:srgbClr val="000000"/>
                </a:solidFill>
                <a:latin typeface="Bayan Thin"/>
              </a:rPr>
              <a:t> </a:t>
            </a:r>
            <a:r>
              <a:rPr lang="en-US" sz="2400" dirty="0" err="1">
                <a:solidFill>
                  <a:srgbClr val="000000"/>
                </a:solidFill>
                <a:latin typeface="Bayan Thin"/>
              </a:rPr>
              <a:t>dari</a:t>
            </a:r>
            <a:r>
              <a:rPr lang="en-US" sz="2400" dirty="0">
                <a:solidFill>
                  <a:srgbClr val="000000"/>
                </a:solidFill>
                <a:latin typeface="Bayan Thin"/>
              </a:rPr>
              <a:t> </a:t>
            </a:r>
            <a:r>
              <a:rPr lang="en-US" sz="2400" dirty="0" err="1">
                <a:solidFill>
                  <a:srgbClr val="000000"/>
                </a:solidFill>
                <a:latin typeface="Bayan Thin"/>
              </a:rPr>
              <a:t>pejabat</a:t>
            </a:r>
            <a:r>
              <a:rPr lang="en-US" sz="2400" dirty="0">
                <a:solidFill>
                  <a:srgbClr val="000000"/>
                </a:solidFill>
                <a:latin typeface="Bayan Thin"/>
              </a:rPr>
              <a:t> </a:t>
            </a:r>
          </a:p>
          <a:p>
            <a:pPr algn="r">
              <a:lnSpc>
                <a:spcPts val="3499"/>
              </a:lnSpc>
            </a:pPr>
            <a:r>
              <a:rPr lang="en-US" sz="2400" dirty="0">
                <a:solidFill>
                  <a:srgbClr val="000000"/>
                </a:solidFill>
                <a:latin typeface="Bayan Thin"/>
              </a:rPr>
              <a:t>yang </a:t>
            </a:r>
            <a:r>
              <a:rPr lang="en-US" sz="2400" dirty="0" err="1">
                <a:solidFill>
                  <a:srgbClr val="000000"/>
                </a:solidFill>
                <a:latin typeface="Bayan Thin"/>
              </a:rPr>
              <a:t>melaporkan</a:t>
            </a:r>
            <a:r>
              <a:rPr lang="en-US" sz="2400" dirty="0">
                <a:solidFill>
                  <a:srgbClr val="000000"/>
                </a:solidFill>
                <a:latin typeface="Bayan Thin"/>
              </a:rPr>
              <a:t> </a:t>
            </a:r>
          </a:p>
          <a:p>
            <a:pPr algn="r">
              <a:lnSpc>
                <a:spcPts val="3499"/>
              </a:lnSpc>
            </a:pPr>
            <a:r>
              <a:rPr lang="en-US" sz="2400" dirty="0" err="1">
                <a:solidFill>
                  <a:srgbClr val="000000"/>
                </a:solidFill>
                <a:latin typeface="Bayan Thin"/>
              </a:rPr>
              <a:t>harta</a:t>
            </a:r>
            <a:r>
              <a:rPr lang="en-US" sz="2400" dirty="0">
                <a:solidFill>
                  <a:srgbClr val="000000"/>
                </a:solidFill>
                <a:latin typeface="Bayan Thin"/>
              </a:rPr>
              <a:t> </a:t>
            </a:r>
            <a:r>
              <a:rPr lang="en-US" sz="2400" dirty="0" err="1">
                <a:solidFill>
                  <a:srgbClr val="000000"/>
                </a:solidFill>
                <a:latin typeface="Bayan Thin"/>
              </a:rPr>
              <a:t>kekayaan</a:t>
            </a:r>
            <a:r>
              <a:rPr lang="en-US" sz="2400" dirty="0">
                <a:solidFill>
                  <a:srgbClr val="000000"/>
                </a:solidFill>
                <a:latin typeface="Bayan Thin"/>
              </a:rPr>
              <a:t> </a:t>
            </a:r>
            <a:r>
              <a:rPr lang="en-US" sz="2400" dirty="0" err="1">
                <a:solidFill>
                  <a:srgbClr val="000000"/>
                </a:solidFill>
                <a:latin typeface="Bayan Thin"/>
              </a:rPr>
              <a:t>terhadap</a:t>
            </a:r>
            <a:r>
              <a:rPr lang="en-US" sz="2400" dirty="0">
                <a:solidFill>
                  <a:srgbClr val="000000"/>
                </a:solidFill>
                <a:latin typeface="Bayan Thin"/>
              </a:rPr>
              <a:t> </a:t>
            </a:r>
          </a:p>
          <a:p>
            <a:pPr algn="r">
              <a:lnSpc>
                <a:spcPts val="3499"/>
              </a:lnSpc>
            </a:pPr>
            <a:r>
              <a:rPr lang="en-US" sz="2400" dirty="0" err="1">
                <a:solidFill>
                  <a:srgbClr val="000000"/>
                </a:solidFill>
                <a:latin typeface="Bayan Thin"/>
              </a:rPr>
              <a:t>jumlah</a:t>
            </a:r>
            <a:r>
              <a:rPr lang="en-US" sz="2400" dirty="0">
                <a:solidFill>
                  <a:srgbClr val="000000"/>
                </a:solidFill>
                <a:latin typeface="Bayan Thin"/>
              </a:rPr>
              <a:t> yang </a:t>
            </a:r>
            <a:r>
              <a:rPr lang="en-US" sz="2400" dirty="0" err="1">
                <a:solidFill>
                  <a:srgbClr val="000000"/>
                </a:solidFill>
                <a:latin typeface="Bayan Thin"/>
              </a:rPr>
              <a:t>wajib</a:t>
            </a:r>
            <a:r>
              <a:rPr lang="en-US" sz="2400" dirty="0">
                <a:solidFill>
                  <a:srgbClr val="000000"/>
                </a:solidFill>
                <a:latin typeface="Bayan Thin"/>
              </a:rPr>
              <a:t> </a:t>
            </a:r>
            <a:r>
              <a:rPr lang="en-US" sz="2400" dirty="0" err="1">
                <a:solidFill>
                  <a:srgbClr val="000000"/>
                </a:solidFill>
                <a:latin typeface="Bayan Thin"/>
              </a:rPr>
              <a:t>lapor</a:t>
            </a:r>
            <a:endParaRPr lang="en-US" sz="2400" dirty="0">
              <a:solidFill>
                <a:srgbClr val="000000"/>
              </a:solidFill>
              <a:latin typeface="Bayan Thin"/>
            </a:endParaRPr>
          </a:p>
        </p:txBody>
      </p:sp>
      <p:sp>
        <p:nvSpPr>
          <p:cNvPr id="12" name="TextBox 12"/>
          <p:cNvSpPr txBox="1"/>
          <p:nvPr/>
        </p:nvSpPr>
        <p:spPr>
          <a:xfrm>
            <a:off x="1455357" y="5494776"/>
            <a:ext cx="4224040" cy="1479074"/>
          </a:xfrm>
          <a:prstGeom prst="rect">
            <a:avLst/>
          </a:prstGeom>
        </p:spPr>
        <p:txBody>
          <a:bodyPr lIns="0" tIns="0" rIns="0" bIns="0" rtlCol="0" anchor="t">
            <a:spAutoFit/>
          </a:bodyPr>
          <a:lstStyle/>
          <a:p>
            <a:pPr algn="r">
              <a:lnSpc>
                <a:spcPts val="3919"/>
              </a:lnSpc>
              <a:spcBef>
                <a:spcPct val="0"/>
              </a:spcBef>
            </a:pPr>
            <a:r>
              <a:rPr lang="en-US" sz="2799" dirty="0">
                <a:solidFill>
                  <a:srgbClr val="000000"/>
                </a:solidFill>
                <a:latin typeface="Bayan Thin Bold"/>
              </a:rPr>
              <a:t>SPI</a:t>
            </a:r>
            <a:r>
              <a:rPr lang="en-US" sz="2799" dirty="0">
                <a:solidFill>
                  <a:srgbClr val="000000"/>
                </a:solidFill>
                <a:latin typeface="Bayan Thin"/>
              </a:rPr>
              <a:t> </a:t>
            </a:r>
          </a:p>
          <a:p>
            <a:pPr algn="r">
              <a:lnSpc>
                <a:spcPts val="3919"/>
              </a:lnSpc>
              <a:spcBef>
                <a:spcPct val="0"/>
              </a:spcBef>
            </a:pPr>
            <a:r>
              <a:rPr lang="en-US" sz="2400" dirty="0" err="1">
                <a:solidFill>
                  <a:srgbClr val="000000"/>
                </a:solidFill>
                <a:latin typeface="Bayan Thin"/>
              </a:rPr>
              <a:t>Survei</a:t>
            </a:r>
            <a:r>
              <a:rPr lang="en-US" sz="2400" dirty="0">
                <a:solidFill>
                  <a:srgbClr val="000000"/>
                </a:solidFill>
                <a:latin typeface="Bayan Thin"/>
              </a:rPr>
              <a:t> </a:t>
            </a:r>
            <a:r>
              <a:rPr lang="en-US" sz="2400" dirty="0" err="1">
                <a:solidFill>
                  <a:srgbClr val="000000"/>
                </a:solidFill>
                <a:latin typeface="Bayan Thin"/>
              </a:rPr>
              <a:t>Penilaian</a:t>
            </a:r>
            <a:r>
              <a:rPr lang="en-US" sz="2400" dirty="0">
                <a:solidFill>
                  <a:srgbClr val="000000"/>
                </a:solidFill>
                <a:latin typeface="Bayan Thin"/>
              </a:rPr>
              <a:t> </a:t>
            </a:r>
            <a:r>
              <a:rPr lang="en-US" sz="2400" dirty="0" err="1">
                <a:solidFill>
                  <a:srgbClr val="000000"/>
                </a:solidFill>
                <a:latin typeface="Bayan Thin"/>
              </a:rPr>
              <a:t>Integritas</a:t>
            </a:r>
            <a:r>
              <a:rPr lang="en-US" sz="2400" dirty="0">
                <a:solidFill>
                  <a:srgbClr val="000000"/>
                </a:solidFill>
                <a:latin typeface="Bayan Thin"/>
              </a:rPr>
              <a:t> </a:t>
            </a:r>
          </a:p>
          <a:p>
            <a:pPr algn="r">
              <a:lnSpc>
                <a:spcPts val="3919"/>
              </a:lnSpc>
              <a:spcBef>
                <a:spcPct val="0"/>
              </a:spcBef>
            </a:pPr>
            <a:r>
              <a:rPr lang="en-US" sz="2400" dirty="0">
                <a:solidFill>
                  <a:srgbClr val="000000"/>
                </a:solidFill>
                <a:latin typeface="Bayan Thin"/>
              </a:rPr>
              <a:t>yang </a:t>
            </a:r>
            <a:r>
              <a:rPr lang="en-US" sz="2400" dirty="0" err="1">
                <a:solidFill>
                  <a:srgbClr val="000000"/>
                </a:solidFill>
                <a:latin typeface="Bayan Thin"/>
              </a:rPr>
              <a:t>telah</a:t>
            </a:r>
            <a:r>
              <a:rPr lang="en-US" sz="2400" dirty="0">
                <a:solidFill>
                  <a:srgbClr val="000000"/>
                </a:solidFill>
                <a:latin typeface="Bayan Thin"/>
              </a:rPr>
              <a:t> </a:t>
            </a:r>
            <a:r>
              <a:rPr lang="en-US" sz="2400" dirty="0" err="1">
                <a:solidFill>
                  <a:srgbClr val="000000"/>
                </a:solidFill>
                <a:latin typeface="Bayan Thin"/>
              </a:rPr>
              <a:t>dilakukan</a:t>
            </a:r>
            <a:r>
              <a:rPr lang="en-US" sz="2400" dirty="0">
                <a:solidFill>
                  <a:srgbClr val="000000"/>
                </a:solidFill>
                <a:latin typeface="Bayan Thin"/>
              </a:rPr>
              <a:t>  </a:t>
            </a:r>
          </a:p>
        </p:txBody>
      </p:sp>
      <p:sp>
        <p:nvSpPr>
          <p:cNvPr id="13" name="TextBox 13"/>
          <p:cNvSpPr txBox="1"/>
          <p:nvPr/>
        </p:nvSpPr>
        <p:spPr>
          <a:xfrm>
            <a:off x="12188551" y="2598431"/>
            <a:ext cx="4307384" cy="1479074"/>
          </a:xfrm>
          <a:prstGeom prst="rect">
            <a:avLst/>
          </a:prstGeom>
        </p:spPr>
        <p:txBody>
          <a:bodyPr lIns="0" tIns="0" rIns="0" bIns="0" rtlCol="0" anchor="t">
            <a:spAutoFit/>
          </a:bodyPr>
          <a:lstStyle/>
          <a:p>
            <a:pPr algn="just">
              <a:lnSpc>
                <a:spcPts val="3919"/>
              </a:lnSpc>
              <a:spcBef>
                <a:spcPct val="0"/>
              </a:spcBef>
            </a:pPr>
            <a:r>
              <a:rPr lang="en-US" sz="2799" dirty="0" err="1">
                <a:solidFill>
                  <a:srgbClr val="000000"/>
                </a:solidFill>
                <a:latin typeface="Bayan Thin Bold"/>
              </a:rPr>
              <a:t>Gratifikasi</a:t>
            </a:r>
            <a:endParaRPr lang="en-US" sz="2799" dirty="0">
              <a:solidFill>
                <a:srgbClr val="000000"/>
              </a:solidFill>
              <a:latin typeface="Bayan Thin Bold"/>
            </a:endParaRPr>
          </a:p>
          <a:p>
            <a:pPr algn="just">
              <a:lnSpc>
                <a:spcPts val="3919"/>
              </a:lnSpc>
              <a:spcBef>
                <a:spcPct val="0"/>
              </a:spcBef>
            </a:pPr>
            <a:r>
              <a:rPr lang="en-US" sz="2400" dirty="0" err="1">
                <a:solidFill>
                  <a:srgbClr val="000000"/>
                </a:solidFill>
                <a:latin typeface="Bayan Thin"/>
              </a:rPr>
              <a:t>Jumlah</a:t>
            </a:r>
            <a:r>
              <a:rPr lang="en-US" sz="2400" dirty="0">
                <a:solidFill>
                  <a:srgbClr val="000000"/>
                </a:solidFill>
                <a:latin typeface="Bayan Thin"/>
              </a:rPr>
              <a:t> total </a:t>
            </a:r>
            <a:r>
              <a:rPr lang="en-US" sz="2400" dirty="0" err="1">
                <a:solidFill>
                  <a:srgbClr val="000000"/>
                </a:solidFill>
                <a:latin typeface="Bayan Thin"/>
              </a:rPr>
              <a:t>dari</a:t>
            </a:r>
            <a:r>
              <a:rPr lang="en-US" sz="2400" dirty="0">
                <a:solidFill>
                  <a:srgbClr val="000000"/>
                </a:solidFill>
                <a:latin typeface="Bayan Thin"/>
              </a:rPr>
              <a:t> </a:t>
            </a:r>
            <a:r>
              <a:rPr lang="en-US" sz="2400" dirty="0" err="1">
                <a:solidFill>
                  <a:srgbClr val="000000"/>
                </a:solidFill>
                <a:latin typeface="Bayan Thin"/>
              </a:rPr>
              <a:t>pelaporan</a:t>
            </a:r>
            <a:endParaRPr lang="en-US" sz="2400" dirty="0">
              <a:solidFill>
                <a:srgbClr val="000000"/>
              </a:solidFill>
              <a:latin typeface="Bayan Thin"/>
            </a:endParaRPr>
          </a:p>
          <a:p>
            <a:pPr algn="just">
              <a:lnSpc>
                <a:spcPts val="3919"/>
              </a:lnSpc>
              <a:spcBef>
                <a:spcPct val="0"/>
              </a:spcBef>
            </a:pPr>
            <a:r>
              <a:rPr lang="en-US" sz="2400" dirty="0" err="1">
                <a:solidFill>
                  <a:srgbClr val="000000"/>
                </a:solidFill>
                <a:latin typeface="Bayan Thin"/>
              </a:rPr>
              <a:t>gratifikasi</a:t>
            </a:r>
            <a:r>
              <a:rPr lang="en-US" sz="2400" dirty="0">
                <a:solidFill>
                  <a:srgbClr val="000000"/>
                </a:solidFill>
                <a:latin typeface="Bayan Thin"/>
              </a:rPr>
              <a:t> per </a:t>
            </a:r>
            <a:r>
              <a:rPr lang="en-US" sz="2400" dirty="0" err="1">
                <a:solidFill>
                  <a:srgbClr val="000000"/>
                </a:solidFill>
                <a:latin typeface="Bayan Thin"/>
              </a:rPr>
              <a:t>provinsi</a:t>
            </a:r>
            <a:endParaRPr lang="en-US" sz="2400" dirty="0">
              <a:solidFill>
                <a:srgbClr val="000000"/>
              </a:solidFill>
              <a:latin typeface="Bayan Thin"/>
            </a:endParaRPr>
          </a:p>
        </p:txBody>
      </p:sp>
      <p:sp>
        <p:nvSpPr>
          <p:cNvPr id="14" name="TextBox 14"/>
          <p:cNvSpPr txBox="1"/>
          <p:nvPr/>
        </p:nvSpPr>
        <p:spPr>
          <a:xfrm>
            <a:off x="12188551" y="4980515"/>
            <a:ext cx="5185049" cy="4451347"/>
          </a:xfrm>
          <a:prstGeom prst="rect">
            <a:avLst/>
          </a:prstGeom>
        </p:spPr>
        <p:txBody>
          <a:bodyPr wrap="square" lIns="0" tIns="0" rIns="0" bIns="0" rtlCol="0" anchor="t">
            <a:spAutoFit/>
          </a:bodyPr>
          <a:lstStyle/>
          <a:p>
            <a:pPr algn="just">
              <a:lnSpc>
                <a:spcPts val="3919"/>
              </a:lnSpc>
              <a:spcBef>
                <a:spcPct val="0"/>
              </a:spcBef>
            </a:pPr>
            <a:r>
              <a:rPr lang="en-US" sz="2799" dirty="0" err="1">
                <a:solidFill>
                  <a:srgbClr val="000000"/>
                </a:solidFill>
                <a:latin typeface="Bayan Thin Bold"/>
              </a:rPr>
              <a:t>Koordinasi</a:t>
            </a:r>
            <a:r>
              <a:rPr lang="en-US" sz="2799" dirty="0">
                <a:solidFill>
                  <a:srgbClr val="000000"/>
                </a:solidFill>
                <a:latin typeface="Bayan Thin Bold"/>
              </a:rPr>
              <a:t> Wilayah</a:t>
            </a:r>
          </a:p>
          <a:p>
            <a:pPr algn="just">
              <a:lnSpc>
                <a:spcPts val="3919"/>
              </a:lnSpc>
              <a:spcBef>
                <a:spcPct val="0"/>
              </a:spcBef>
            </a:pPr>
            <a:r>
              <a:rPr lang="en-US" sz="2400" dirty="0">
                <a:solidFill>
                  <a:srgbClr val="000000"/>
                </a:solidFill>
                <a:latin typeface="Bayan Thin"/>
              </a:rPr>
              <a:t>Rata-rata </a:t>
            </a:r>
            <a:r>
              <a:rPr lang="en-US" sz="2400" dirty="0" err="1">
                <a:solidFill>
                  <a:srgbClr val="000000"/>
                </a:solidFill>
                <a:latin typeface="Bayan Thin"/>
              </a:rPr>
              <a:t>dari</a:t>
            </a:r>
            <a:r>
              <a:rPr lang="en-US" sz="2400" dirty="0">
                <a:solidFill>
                  <a:srgbClr val="000000"/>
                </a:solidFill>
                <a:latin typeface="Bayan Thin"/>
              </a:rPr>
              <a:t> </a:t>
            </a:r>
            <a:r>
              <a:rPr lang="en-US" sz="2400" dirty="0" err="1">
                <a:solidFill>
                  <a:srgbClr val="000000"/>
                </a:solidFill>
                <a:latin typeface="Bayan Thin"/>
              </a:rPr>
              <a:t>setiap</a:t>
            </a:r>
            <a:r>
              <a:rPr lang="en-US" sz="2400" dirty="0">
                <a:solidFill>
                  <a:srgbClr val="000000"/>
                </a:solidFill>
                <a:latin typeface="Bayan Thin"/>
              </a:rPr>
              <a:t> </a:t>
            </a:r>
            <a:r>
              <a:rPr lang="en-US" sz="2400" dirty="0" err="1">
                <a:solidFill>
                  <a:srgbClr val="000000"/>
                </a:solidFill>
                <a:latin typeface="Bayan Thin"/>
              </a:rPr>
              <a:t>nilai</a:t>
            </a:r>
            <a:r>
              <a:rPr lang="en-US" sz="2400" dirty="0">
                <a:solidFill>
                  <a:srgbClr val="000000"/>
                </a:solidFill>
                <a:latin typeface="Bayan Thin"/>
              </a:rPr>
              <a:t> area </a:t>
            </a:r>
            <a:r>
              <a:rPr lang="en-US" sz="2400" dirty="0" err="1">
                <a:solidFill>
                  <a:srgbClr val="000000"/>
                </a:solidFill>
                <a:latin typeface="Bayan Thin"/>
              </a:rPr>
              <a:t>intervensi</a:t>
            </a:r>
            <a:r>
              <a:rPr lang="en-US" sz="2400" dirty="0">
                <a:solidFill>
                  <a:srgbClr val="000000"/>
                </a:solidFill>
                <a:latin typeface="Bayan Thin"/>
              </a:rPr>
              <a:t>, </a:t>
            </a:r>
            <a:r>
              <a:rPr lang="en-US" sz="2400" dirty="0" err="1">
                <a:solidFill>
                  <a:srgbClr val="000000"/>
                </a:solidFill>
                <a:latin typeface="Bayan Thin"/>
              </a:rPr>
              <a:t>yaitu</a:t>
            </a:r>
            <a:r>
              <a:rPr lang="en-US" sz="2400" dirty="0">
                <a:solidFill>
                  <a:srgbClr val="000000"/>
                </a:solidFill>
                <a:latin typeface="Bayan Thin"/>
              </a:rPr>
              <a:t> </a:t>
            </a:r>
            <a:r>
              <a:rPr lang="en-US" sz="2400" dirty="0" err="1">
                <a:solidFill>
                  <a:srgbClr val="000000"/>
                </a:solidFill>
                <a:latin typeface="Bayan Thin"/>
              </a:rPr>
              <a:t>Perencanaan</a:t>
            </a:r>
            <a:r>
              <a:rPr lang="en-US" sz="2400" dirty="0">
                <a:solidFill>
                  <a:srgbClr val="000000"/>
                </a:solidFill>
                <a:latin typeface="Bayan Thin"/>
              </a:rPr>
              <a:t> dan </a:t>
            </a:r>
            <a:r>
              <a:rPr lang="en-US" sz="2400" dirty="0" err="1">
                <a:solidFill>
                  <a:srgbClr val="000000"/>
                </a:solidFill>
                <a:latin typeface="Bayan Thin"/>
              </a:rPr>
              <a:t>Penganggaran</a:t>
            </a:r>
            <a:r>
              <a:rPr lang="en-US" sz="2400" dirty="0">
                <a:solidFill>
                  <a:srgbClr val="000000"/>
                </a:solidFill>
                <a:latin typeface="Bayan Thin"/>
              </a:rPr>
              <a:t> APBD, </a:t>
            </a:r>
            <a:r>
              <a:rPr lang="en-US" sz="2400" dirty="0" err="1">
                <a:solidFill>
                  <a:srgbClr val="000000"/>
                </a:solidFill>
                <a:latin typeface="Bayan Thin"/>
              </a:rPr>
              <a:t>Pengadaan</a:t>
            </a:r>
            <a:r>
              <a:rPr lang="en-US" sz="2400" dirty="0">
                <a:solidFill>
                  <a:srgbClr val="000000"/>
                </a:solidFill>
                <a:latin typeface="Bayan Thin"/>
              </a:rPr>
              <a:t> </a:t>
            </a:r>
            <a:r>
              <a:rPr lang="en-US" sz="2400" dirty="0" err="1">
                <a:solidFill>
                  <a:srgbClr val="000000"/>
                </a:solidFill>
                <a:latin typeface="Bayan Thin"/>
              </a:rPr>
              <a:t>Barang</a:t>
            </a:r>
            <a:r>
              <a:rPr lang="en-US" sz="2400" dirty="0">
                <a:solidFill>
                  <a:srgbClr val="000000"/>
                </a:solidFill>
                <a:latin typeface="Bayan Thin"/>
              </a:rPr>
              <a:t> dan </a:t>
            </a:r>
            <a:r>
              <a:rPr lang="en-US" sz="2400" dirty="0" err="1">
                <a:solidFill>
                  <a:srgbClr val="000000"/>
                </a:solidFill>
                <a:latin typeface="Bayan Thin"/>
              </a:rPr>
              <a:t>Jasa</a:t>
            </a:r>
            <a:r>
              <a:rPr lang="en-US" sz="2400" dirty="0">
                <a:solidFill>
                  <a:srgbClr val="000000"/>
                </a:solidFill>
                <a:latin typeface="Bayan Thin"/>
              </a:rPr>
              <a:t>, </a:t>
            </a:r>
            <a:r>
              <a:rPr lang="en-US" sz="2400" dirty="0" err="1">
                <a:solidFill>
                  <a:srgbClr val="000000"/>
                </a:solidFill>
                <a:latin typeface="Bayan Thin"/>
              </a:rPr>
              <a:t>Perizinan</a:t>
            </a:r>
            <a:r>
              <a:rPr lang="en-US" sz="2400" dirty="0">
                <a:solidFill>
                  <a:srgbClr val="000000"/>
                </a:solidFill>
                <a:latin typeface="Bayan Thin"/>
              </a:rPr>
              <a:t>, APIP, </a:t>
            </a:r>
            <a:r>
              <a:rPr lang="en-US" sz="2400" dirty="0" err="1">
                <a:solidFill>
                  <a:srgbClr val="000000"/>
                </a:solidFill>
                <a:latin typeface="Bayan Thin"/>
              </a:rPr>
              <a:t>Manajemen</a:t>
            </a:r>
            <a:r>
              <a:rPr lang="en-US" sz="2400" dirty="0">
                <a:solidFill>
                  <a:srgbClr val="000000"/>
                </a:solidFill>
                <a:latin typeface="Bayan Thin"/>
              </a:rPr>
              <a:t> ASN, </a:t>
            </a:r>
            <a:r>
              <a:rPr lang="en-US" sz="2400" dirty="0" err="1">
                <a:solidFill>
                  <a:srgbClr val="000000"/>
                </a:solidFill>
                <a:latin typeface="Bayan Thin"/>
              </a:rPr>
              <a:t>Optimalisasi</a:t>
            </a:r>
            <a:r>
              <a:rPr lang="en-US" sz="2400" dirty="0">
                <a:solidFill>
                  <a:srgbClr val="000000"/>
                </a:solidFill>
                <a:latin typeface="Bayan Thin"/>
              </a:rPr>
              <a:t> </a:t>
            </a:r>
            <a:r>
              <a:rPr lang="en-US" sz="2400" dirty="0" err="1">
                <a:solidFill>
                  <a:srgbClr val="000000"/>
                </a:solidFill>
                <a:latin typeface="Bayan Thin"/>
              </a:rPr>
              <a:t>Pajak</a:t>
            </a:r>
            <a:r>
              <a:rPr lang="en-US" sz="2400" dirty="0">
                <a:solidFill>
                  <a:srgbClr val="000000"/>
                </a:solidFill>
                <a:latin typeface="Bayan Thin"/>
              </a:rPr>
              <a:t> Daerah, </a:t>
            </a:r>
            <a:r>
              <a:rPr lang="en-US" sz="2400" dirty="0" err="1">
                <a:solidFill>
                  <a:srgbClr val="000000"/>
                </a:solidFill>
                <a:latin typeface="Bayan Thin"/>
              </a:rPr>
              <a:t>Manajemen</a:t>
            </a:r>
            <a:r>
              <a:rPr lang="en-US" sz="2400" dirty="0">
                <a:solidFill>
                  <a:srgbClr val="000000"/>
                </a:solidFill>
                <a:latin typeface="Bayan Thin"/>
              </a:rPr>
              <a:t> </a:t>
            </a:r>
            <a:r>
              <a:rPr lang="en-US" sz="2400" dirty="0" err="1">
                <a:solidFill>
                  <a:srgbClr val="000000"/>
                </a:solidFill>
                <a:latin typeface="Bayan Thin"/>
              </a:rPr>
              <a:t>Aset</a:t>
            </a:r>
            <a:r>
              <a:rPr lang="en-US" sz="2400" dirty="0">
                <a:solidFill>
                  <a:srgbClr val="000000"/>
                </a:solidFill>
                <a:latin typeface="Bayan Thin"/>
              </a:rPr>
              <a:t> Daerah, dan Tata </a:t>
            </a:r>
            <a:r>
              <a:rPr lang="en-US" sz="2400" dirty="0" err="1">
                <a:solidFill>
                  <a:srgbClr val="000000"/>
                </a:solidFill>
                <a:latin typeface="Bayan Thin"/>
              </a:rPr>
              <a:t>Kelola</a:t>
            </a:r>
            <a:r>
              <a:rPr lang="en-US" sz="2400" dirty="0">
                <a:solidFill>
                  <a:srgbClr val="000000"/>
                </a:solidFill>
                <a:latin typeface="Bayan Thin"/>
              </a:rPr>
              <a:t> Dana </a:t>
            </a:r>
            <a:r>
              <a:rPr lang="en-US" sz="2400" dirty="0" err="1">
                <a:solidFill>
                  <a:srgbClr val="000000"/>
                </a:solidFill>
                <a:latin typeface="Bayan Thin"/>
              </a:rPr>
              <a:t>Desa</a:t>
            </a:r>
            <a:endParaRPr lang="en-US" sz="2400" dirty="0">
              <a:solidFill>
                <a:srgbClr val="000000"/>
              </a:solidFill>
              <a:latin typeface="Bayan Thin"/>
            </a:endParaRPr>
          </a:p>
        </p:txBody>
      </p:sp>
      <p:pic>
        <p:nvPicPr>
          <p:cNvPr id="15" name="Picture 15"/>
          <p:cNvPicPr>
            <a:picLocks noChangeAspect="1"/>
          </p:cNvPicPr>
          <p:nvPr/>
        </p:nvPicPr>
        <p:blipFill>
          <a:blip r:embed="rId11"/>
          <a:srcRect/>
          <a:stretch>
            <a:fillRect/>
          </a:stretch>
        </p:blipFill>
        <p:spPr>
          <a:xfrm>
            <a:off x="0" y="0"/>
            <a:ext cx="1546616" cy="1544683"/>
          </a:xfrm>
          <a:prstGeom prst="rect">
            <a:avLst/>
          </a:prstGeom>
        </p:spPr>
      </p:pic>
      <p:sp>
        <p:nvSpPr>
          <p:cNvPr id="16" name="TextBox 16"/>
          <p:cNvSpPr txBox="1"/>
          <p:nvPr/>
        </p:nvSpPr>
        <p:spPr>
          <a:xfrm>
            <a:off x="395731" y="280946"/>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0" y="4546097"/>
            <a:ext cx="18418156" cy="0"/>
          </a:xfrm>
          <a:prstGeom prst="line">
            <a:avLst/>
          </a:prstGeom>
          <a:ln w="9525" cap="rnd">
            <a:solidFill>
              <a:srgbClr val="C8C8C8"/>
            </a:solidFill>
            <a:prstDash val="solid"/>
            <a:headEnd type="none" w="sm" len="sm"/>
            <a:tailEnd type="none" w="sm" len="sm"/>
          </a:ln>
        </p:spPr>
      </p:sp>
      <p:pic>
        <p:nvPicPr>
          <p:cNvPr id="3" name="Picture 3"/>
          <p:cNvPicPr>
            <a:picLocks noChangeAspect="1"/>
          </p:cNvPicPr>
          <p:nvPr/>
        </p:nvPicPr>
        <p:blipFill>
          <a:blip r:embed="rId3"/>
          <a:srcRect/>
          <a:stretch>
            <a:fillRect/>
          </a:stretch>
        </p:blipFill>
        <p:spPr>
          <a:xfrm>
            <a:off x="2167387" y="3805606"/>
            <a:ext cx="1501910" cy="1500032"/>
          </a:xfrm>
          <a:prstGeom prst="rect">
            <a:avLst/>
          </a:prstGeom>
        </p:spPr>
      </p:pic>
      <p:grpSp>
        <p:nvGrpSpPr>
          <p:cNvPr id="4" name="Group 4"/>
          <p:cNvGrpSpPr/>
          <p:nvPr/>
        </p:nvGrpSpPr>
        <p:grpSpPr>
          <a:xfrm rot="-10800000">
            <a:off x="0" y="-4149549"/>
            <a:ext cx="18288000" cy="7126297"/>
            <a:chOff x="0" y="0"/>
            <a:chExt cx="7715758" cy="3006605"/>
          </a:xfrm>
        </p:grpSpPr>
        <p:sp>
          <p:nvSpPr>
            <p:cNvPr id="5" name="Freeform 5"/>
            <p:cNvSpPr/>
            <p:nvPr/>
          </p:nvSpPr>
          <p:spPr>
            <a:xfrm>
              <a:off x="0" y="0"/>
              <a:ext cx="7715758" cy="3006605"/>
            </a:xfrm>
            <a:custGeom>
              <a:avLst/>
              <a:gdLst/>
              <a:ahLst/>
              <a:cxnLst/>
              <a:rect l="l" t="t" r="r" b="b"/>
              <a:pathLst>
                <a:path w="7715758" h="3006605">
                  <a:moveTo>
                    <a:pt x="7591298" y="3006605"/>
                  </a:moveTo>
                  <a:lnTo>
                    <a:pt x="124460" y="3006605"/>
                  </a:lnTo>
                  <a:cubicBezTo>
                    <a:pt x="55880" y="3006605"/>
                    <a:pt x="0" y="2950725"/>
                    <a:pt x="0" y="2882145"/>
                  </a:cubicBezTo>
                  <a:lnTo>
                    <a:pt x="0" y="124460"/>
                  </a:lnTo>
                  <a:cubicBezTo>
                    <a:pt x="0" y="55880"/>
                    <a:pt x="55880" y="0"/>
                    <a:pt x="124460" y="0"/>
                  </a:cubicBezTo>
                  <a:lnTo>
                    <a:pt x="7591299" y="0"/>
                  </a:lnTo>
                  <a:cubicBezTo>
                    <a:pt x="7659878" y="0"/>
                    <a:pt x="7715758" y="55880"/>
                    <a:pt x="7715758" y="124460"/>
                  </a:cubicBezTo>
                  <a:lnTo>
                    <a:pt x="7715758" y="2882145"/>
                  </a:lnTo>
                  <a:cubicBezTo>
                    <a:pt x="7715758" y="2950725"/>
                    <a:pt x="7659878" y="3006605"/>
                    <a:pt x="7591299" y="3006605"/>
                  </a:cubicBezTo>
                  <a:close/>
                </a:path>
              </a:pathLst>
            </a:custGeom>
            <a:solidFill>
              <a:srgbClr val="B8D6F6"/>
            </a:solidFill>
          </p:spPr>
        </p:sp>
      </p:grpSp>
      <p:pic>
        <p:nvPicPr>
          <p:cNvPr id="6" name="Picture 6"/>
          <p:cNvPicPr>
            <a:picLocks noChangeAspect="1"/>
          </p:cNvPicPr>
          <p:nvPr/>
        </p:nvPicPr>
        <p:blipFill>
          <a:blip r:embed="rId3"/>
          <a:srcRect/>
          <a:stretch>
            <a:fillRect/>
          </a:stretch>
        </p:blipFill>
        <p:spPr>
          <a:xfrm>
            <a:off x="6337239" y="3796081"/>
            <a:ext cx="1501910" cy="1500032"/>
          </a:xfrm>
          <a:prstGeom prst="rect">
            <a:avLst/>
          </a:prstGeom>
        </p:spPr>
      </p:pic>
      <p:pic>
        <p:nvPicPr>
          <p:cNvPr id="7" name="Picture 7"/>
          <p:cNvPicPr>
            <a:picLocks noChangeAspect="1"/>
          </p:cNvPicPr>
          <p:nvPr/>
        </p:nvPicPr>
        <p:blipFill>
          <a:blip r:embed="rId3"/>
          <a:srcRect/>
          <a:stretch>
            <a:fillRect/>
          </a:stretch>
        </p:blipFill>
        <p:spPr>
          <a:xfrm>
            <a:off x="10490220" y="3796081"/>
            <a:ext cx="1501910" cy="1500032"/>
          </a:xfrm>
          <a:prstGeom prst="rect">
            <a:avLst/>
          </a:prstGeom>
        </p:spPr>
      </p:pic>
      <p:pic>
        <p:nvPicPr>
          <p:cNvPr id="8" name="Picture 8"/>
          <p:cNvPicPr>
            <a:picLocks noChangeAspect="1"/>
          </p:cNvPicPr>
          <p:nvPr/>
        </p:nvPicPr>
        <p:blipFill>
          <a:blip r:embed="rId3"/>
          <a:srcRect/>
          <a:stretch>
            <a:fillRect/>
          </a:stretch>
        </p:blipFill>
        <p:spPr>
          <a:xfrm>
            <a:off x="14189249" y="3805606"/>
            <a:ext cx="1501910" cy="1500032"/>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60726" y="4154584"/>
            <a:ext cx="915232" cy="802076"/>
          </a:xfrm>
          <a:prstGeom prst="rect">
            <a:avLst/>
          </a:prstGeom>
        </p:spPr>
      </p:pic>
      <p:grpSp>
        <p:nvGrpSpPr>
          <p:cNvPr id="10" name="Group 10"/>
          <p:cNvGrpSpPr/>
          <p:nvPr/>
        </p:nvGrpSpPr>
        <p:grpSpPr>
          <a:xfrm>
            <a:off x="14375616" y="3991034"/>
            <a:ext cx="1129175" cy="112917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431220" y="4083655"/>
            <a:ext cx="1017968" cy="943934"/>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64670" y="4174266"/>
            <a:ext cx="753011" cy="716045"/>
          </a:xfrm>
          <a:prstGeom prst="rect">
            <a:avLst/>
          </a:prstGeom>
        </p:spPr>
      </p:pic>
      <p:grpSp>
        <p:nvGrpSpPr>
          <p:cNvPr id="14" name="Group 14"/>
          <p:cNvGrpSpPr/>
          <p:nvPr/>
        </p:nvGrpSpPr>
        <p:grpSpPr>
          <a:xfrm>
            <a:off x="6523606" y="3981509"/>
            <a:ext cx="1129175" cy="1129175"/>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pic>
        <p:nvPicPr>
          <p:cNvPr id="16" name="Picture 1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802792" y="4176464"/>
            <a:ext cx="570805" cy="758315"/>
          </a:xfrm>
          <a:prstGeom prst="rect">
            <a:avLst/>
          </a:prstGeom>
        </p:spPr>
      </p:pic>
      <p:sp>
        <p:nvSpPr>
          <p:cNvPr id="17" name="TextBox 17"/>
          <p:cNvSpPr txBox="1"/>
          <p:nvPr/>
        </p:nvSpPr>
        <p:spPr>
          <a:xfrm>
            <a:off x="1275922" y="5540594"/>
            <a:ext cx="3284840" cy="1066800"/>
          </a:xfrm>
          <a:prstGeom prst="rect">
            <a:avLst/>
          </a:prstGeom>
        </p:spPr>
        <p:txBody>
          <a:bodyPr lIns="0" tIns="0" rIns="0" bIns="0" rtlCol="0" anchor="t">
            <a:spAutoFit/>
          </a:bodyPr>
          <a:lstStyle/>
          <a:p>
            <a:pPr algn="ctr">
              <a:lnSpc>
                <a:spcPts val="4200"/>
              </a:lnSpc>
              <a:spcBef>
                <a:spcPct val="0"/>
              </a:spcBef>
            </a:pPr>
            <a:r>
              <a:rPr lang="en-US" sz="2999">
                <a:solidFill>
                  <a:srgbClr val="0F3256"/>
                </a:solidFill>
                <a:latin typeface="Roboto Bold"/>
              </a:rPr>
              <a:t>Data Preprocessing</a:t>
            </a:r>
          </a:p>
        </p:txBody>
      </p:sp>
      <p:sp>
        <p:nvSpPr>
          <p:cNvPr id="18" name="TextBox 18"/>
          <p:cNvSpPr txBox="1"/>
          <p:nvPr/>
        </p:nvSpPr>
        <p:spPr>
          <a:xfrm>
            <a:off x="9598755" y="5550119"/>
            <a:ext cx="3284840" cy="1057275"/>
          </a:xfrm>
          <a:prstGeom prst="rect">
            <a:avLst/>
          </a:prstGeom>
        </p:spPr>
        <p:txBody>
          <a:bodyPr lIns="0" tIns="0" rIns="0" bIns="0" rtlCol="0" anchor="t">
            <a:spAutoFit/>
          </a:bodyPr>
          <a:lstStyle/>
          <a:p>
            <a:pPr algn="ctr">
              <a:lnSpc>
                <a:spcPts val="4199"/>
              </a:lnSpc>
            </a:pPr>
            <a:r>
              <a:rPr lang="en-US" sz="2999">
                <a:solidFill>
                  <a:srgbClr val="0F3256"/>
                </a:solidFill>
                <a:latin typeface="Roboto Bold"/>
              </a:rPr>
              <a:t>K-Means </a:t>
            </a:r>
          </a:p>
          <a:p>
            <a:pPr algn="ctr">
              <a:lnSpc>
                <a:spcPts val="4200"/>
              </a:lnSpc>
              <a:spcBef>
                <a:spcPct val="0"/>
              </a:spcBef>
            </a:pPr>
            <a:r>
              <a:rPr lang="en-US" sz="2999">
                <a:solidFill>
                  <a:srgbClr val="0F3256"/>
                </a:solidFill>
                <a:latin typeface="Roboto Bold"/>
              </a:rPr>
              <a:t>Clustering</a:t>
            </a:r>
          </a:p>
        </p:txBody>
      </p:sp>
      <p:sp>
        <p:nvSpPr>
          <p:cNvPr id="19" name="TextBox 19"/>
          <p:cNvSpPr txBox="1"/>
          <p:nvPr/>
        </p:nvSpPr>
        <p:spPr>
          <a:xfrm>
            <a:off x="13297784" y="5807294"/>
            <a:ext cx="3284840" cy="533400"/>
          </a:xfrm>
          <a:prstGeom prst="rect">
            <a:avLst/>
          </a:prstGeom>
        </p:spPr>
        <p:txBody>
          <a:bodyPr lIns="0" tIns="0" rIns="0" bIns="0" rtlCol="0" anchor="t">
            <a:spAutoFit/>
          </a:bodyPr>
          <a:lstStyle/>
          <a:p>
            <a:pPr algn="ctr">
              <a:lnSpc>
                <a:spcPts val="4200"/>
              </a:lnSpc>
              <a:spcBef>
                <a:spcPct val="0"/>
              </a:spcBef>
            </a:pPr>
            <a:r>
              <a:rPr lang="en-US" sz="2999">
                <a:solidFill>
                  <a:srgbClr val="0F3256"/>
                </a:solidFill>
                <a:latin typeface="Roboto Bold"/>
              </a:rPr>
              <a:t>Insight</a:t>
            </a:r>
          </a:p>
        </p:txBody>
      </p:sp>
      <p:sp>
        <p:nvSpPr>
          <p:cNvPr id="20" name="TextBox 20"/>
          <p:cNvSpPr txBox="1"/>
          <p:nvPr/>
        </p:nvSpPr>
        <p:spPr>
          <a:xfrm>
            <a:off x="859509" y="885825"/>
            <a:ext cx="11812333" cy="1261184"/>
          </a:xfrm>
          <a:prstGeom prst="rect">
            <a:avLst/>
          </a:prstGeom>
        </p:spPr>
        <p:txBody>
          <a:bodyPr lIns="0" tIns="0" rIns="0" bIns="0" rtlCol="0" anchor="t">
            <a:spAutoFit/>
          </a:bodyPr>
          <a:lstStyle/>
          <a:p>
            <a:pPr marL="0" lvl="0" indent="0">
              <a:lnSpc>
                <a:spcPts val="10272"/>
              </a:lnSpc>
              <a:spcBef>
                <a:spcPct val="0"/>
              </a:spcBef>
            </a:pPr>
            <a:r>
              <a:rPr lang="en-US" sz="7337">
                <a:solidFill>
                  <a:srgbClr val="0F3256"/>
                </a:solidFill>
                <a:latin typeface="Roboto Bold"/>
              </a:rPr>
              <a:t>Metodologi Penelitian</a:t>
            </a:r>
          </a:p>
        </p:txBody>
      </p:sp>
      <p:sp>
        <p:nvSpPr>
          <p:cNvPr id="21" name="TextBox 21"/>
          <p:cNvSpPr txBox="1"/>
          <p:nvPr/>
        </p:nvSpPr>
        <p:spPr>
          <a:xfrm>
            <a:off x="1720037" y="6876127"/>
            <a:ext cx="2840724" cy="1908453"/>
          </a:xfrm>
          <a:prstGeom prst="rect">
            <a:avLst/>
          </a:prstGeom>
        </p:spPr>
        <p:txBody>
          <a:bodyPr lIns="0" tIns="0" rIns="0" bIns="0" rtlCol="0" anchor="t">
            <a:spAutoFit/>
          </a:bodyPr>
          <a:lstStyle/>
          <a:p>
            <a:pPr>
              <a:lnSpc>
                <a:spcPts val="3780"/>
              </a:lnSpc>
            </a:pPr>
            <a:r>
              <a:rPr lang="en-US" sz="2700">
                <a:solidFill>
                  <a:srgbClr val="0F3256"/>
                </a:solidFill>
                <a:latin typeface="Roboto"/>
              </a:rPr>
              <a:t>Penanganan missing value, outlier, noise, dan imputasi data</a:t>
            </a:r>
          </a:p>
        </p:txBody>
      </p:sp>
      <p:sp>
        <p:nvSpPr>
          <p:cNvPr id="22" name="TextBox 22"/>
          <p:cNvSpPr txBox="1"/>
          <p:nvPr/>
        </p:nvSpPr>
        <p:spPr>
          <a:xfrm>
            <a:off x="5445774" y="5540594"/>
            <a:ext cx="3284840" cy="1066800"/>
          </a:xfrm>
          <a:prstGeom prst="rect">
            <a:avLst/>
          </a:prstGeom>
        </p:spPr>
        <p:txBody>
          <a:bodyPr lIns="0" tIns="0" rIns="0" bIns="0" rtlCol="0" anchor="t">
            <a:spAutoFit/>
          </a:bodyPr>
          <a:lstStyle/>
          <a:p>
            <a:pPr algn="ctr">
              <a:lnSpc>
                <a:spcPts val="4200"/>
              </a:lnSpc>
            </a:pPr>
            <a:r>
              <a:rPr lang="en-US" sz="2999">
                <a:solidFill>
                  <a:srgbClr val="0F3256"/>
                </a:solidFill>
                <a:latin typeface="Roboto Bold"/>
              </a:rPr>
              <a:t>Visualisasi </a:t>
            </a:r>
          </a:p>
          <a:p>
            <a:pPr algn="ctr">
              <a:lnSpc>
                <a:spcPts val="4200"/>
              </a:lnSpc>
              <a:spcBef>
                <a:spcPct val="0"/>
              </a:spcBef>
            </a:pPr>
            <a:r>
              <a:rPr lang="en-US" sz="2999">
                <a:solidFill>
                  <a:srgbClr val="0F3256"/>
                </a:solidFill>
                <a:latin typeface="Roboto Bold"/>
              </a:rPr>
              <a:t>Data</a:t>
            </a:r>
          </a:p>
        </p:txBody>
      </p:sp>
      <p:grpSp>
        <p:nvGrpSpPr>
          <p:cNvPr id="23" name="Group 23"/>
          <p:cNvGrpSpPr/>
          <p:nvPr/>
        </p:nvGrpSpPr>
        <p:grpSpPr>
          <a:xfrm>
            <a:off x="5570740" y="6933277"/>
            <a:ext cx="3034909" cy="3353723"/>
            <a:chOff x="0" y="0"/>
            <a:chExt cx="5765800" cy="6371492"/>
          </a:xfrm>
        </p:grpSpPr>
        <p:sp>
          <p:nvSpPr>
            <p:cNvPr id="24" name="Freeform 24"/>
            <p:cNvSpPr/>
            <p:nvPr/>
          </p:nvSpPr>
          <p:spPr>
            <a:xfrm>
              <a:off x="0" y="0"/>
              <a:ext cx="5765800" cy="6371492"/>
            </a:xfrm>
            <a:custGeom>
              <a:avLst/>
              <a:gdLst/>
              <a:ahLst/>
              <a:cxnLst/>
              <a:rect l="l" t="t" r="r" b="b"/>
              <a:pathLst>
                <a:path w="5765800" h="6371492">
                  <a:moveTo>
                    <a:pt x="5765800" y="0"/>
                  </a:moveTo>
                  <a:lnTo>
                    <a:pt x="5765800" y="6371492"/>
                  </a:lnTo>
                  <a:lnTo>
                    <a:pt x="2881630" y="5383432"/>
                  </a:lnTo>
                  <a:lnTo>
                    <a:pt x="0" y="6371492"/>
                  </a:lnTo>
                  <a:lnTo>
                    <a:pt x="3810" y="4285827"/>
                  </a:lnTo>
                  <a:lnTo>
                    <a:pt x="8890" y="816950"/>
                  </a:lnTo>
                  <a:lnTo>
                    <a:pt x="10160" y="0"/>
                  </a:lnTo>
                  <a:lnTo>
                    <a:pt x="5765800" y="0"/>
                  </a:lnTo>
                  <a:close/>
                </a:path>
              </a:pathLst>
            </a:custGeom>
            <a:solidFill>
              <a:srgbClr val="B8D6F6"/>
            </a:solidFill>
          </p:spPr>
        </p:sp>
      </p:grpSp>
      <p:sp>
        <p:nvSpPr>
          <p:cNvPr id="25" name="TextBox 25"/>
          <p:cNvSpPr txBox="1"/>
          <p:nvPr/>
        </p:nvSpPr>
        <p:spPr>
          <a:xfrm>
            <a:off x="5708332" y="7321808"/>
            <a:ext cx="2759724" cy="1428482"/>
          </a:xfrm>
          <a:prstGeom prst="rect">
            <a:avLst/>
          </a:prstGeom>
        </p:spPr>
        <p:txBody>
          <a:bodyPr lIns="0" tIns="0" rIns="0" bIns="0" rtlCol="0" anchor="t">
            <a:spAutoFit/>
          </a:bodyPr>
          <a:lstStyle/>
          <a:p>
            <a:pPr algn="ctr">
              <a:lnSpc>
                <a:spcPts val="3780"/>
              </a:lnSpc>
            </a:pPr>
            <a:r>
              <a:rPr lang="en-US" sz="2700">
                <a:solidFill>
                  <a:srgbClr val="0F3256"/>
                </a:solidFill>
                <a:latin typeface="Roboto"/>
              </a:rPr>
              <a:t>Tampilan informasi dari data</a:t>
            </a:r>
          </a:p>
        </p:txBody>
      </p:sp>
      <p:sp>
        <p:nvSpPr>
          <p:cNvPr id="26" name="TextBox 26"/>
          <p:cNvSpPr txBox="1"/>
          <p:nvPr/>
        </p:nvSpPr>
        <p:spPr>
          <a:xfrm>
            <a:off x="10069871" y="6876127"/>
            <a:ext cx="2601971" cy="2868394"/>
          </a:xfrm>
          <a:prstGeom prst="rect">
            <a:avLst/>
          </a:prstGeom>
        </p:spPr>
        <p:txBody>
          <a:bodyPr lIns="0" tIns="0" rIns="0" bIns="0" rtlCol="0" anchor="t">
            <a:spAutoFit/>
          </a:bodyPr>
          <a:lstStyle/>
          <a:p>
            <a:pPr>
              <a:lnSpc>
                <a:spcPts val="3780"/>
              </a:lnSpc>
            </a:pPr>
            <a:r>
              <a:rPr lang="en-US" sz="2700">
                <a:solidFill>
                  <a:srgbClr val="0F3256"/>
                </a:solidFill>
                <a:latin typeface="Roboto"/>
              </a:rPr>
              <a:t>Provinsi dengan karakteristik yang mirip dikelompokkan ke dalam satu </a:t>
            </a:r>
            <a:r>
              <a:rPr lang="en-US" sz="2700">
                <a:solidFill>
                  <a:srgbClr val="0F3256"/>
                </a:solidFill>
                <a:latin typeface="Roboto Italics"/>
              </a:rPr>
              <a:t>cluster</a:t>
            </a:r>
          </a:p>
        </p:txBody>
      </p:sp>
      <p:grpSp>
        <p:nvGrpSpPr>
          <p:cNvPr id="27" name="Group 27"/>
          <p:cNvGrpSpPr/>
          <p:nvPr/>
        </p:nvGrpSpPr>
        <p:grpSpPr>
          <a:xfrm>
            <a:off x="13422749" y="6933277"/>
            <a:ext cx="3034909" cy="3353723"/>
            <a:chOff x="0" y="0"/>
            <a:chExt cx="5765800" cy="6371492"/>
          </a:xfrm>
        </p:grpSpPr>
        <p:sp>
          <p:nvSpPr>
            <p:cNvPr id="28" name="Freeform 28"/>
            <p:cNvSpPr/>
            <p:nvPr/>
          </p:nvSpPr>
          <p:spPr>
            <a:xfrm>
              <a:off x="0" y="0"/>
              <a:ext cx="5765800" cy="6371492"/>
            </a:xfrm>
            <a:custGeom>
              <a:avLst/>
              <a:gdLst/>
              <a:ahLst/>
              <a:cxnLst/>
              <a:rect l="l" t="t" r="r" b="b"/>
              <a:pathLst>
                <a:path w="5765800" h="6371492">
                  <a:moveTo>
                    <a:pt x="5765800" y="0"/>
                  </a:moveTo>
                  <a:lnTo>
                    <a:pt x="5765800" y="6371492"/>
                  </a:lnTo>
                  <a:lnTo>
                    <a:pt x="2881630" y="5383432"/>
                  </a:lnTo>
                  <a:lnTo>
                    <a:pt x="0" y="6371492"/>
                  </a:lnTo>
                  <a:lnTo>
                    <a:pt x="3810" y="4285827"/>
                  </a:lnTo>
                  <a:lnTo>
                    <a:pt x="8890" y="816950"/>
                  </a:lnTo>
                  <a:lnTo>
                    <a:pt x="10160" y="0"/>
                  </a:lnTo>
                  <a:lnTo>
                    <a:pt x="5765800" y="0"/>
                  </a:lnTo>
                  <a:close/>
                </a:path>
              </a:pathLst>
            </a:custGeom>
            <a:solidFill>
              <a:srgbClr val="B8D6F6"/>
            </a:solidFill>
          </p:spPr>
        </p:sp>
      </p:grpSp>
      <p:sp>
        <p:nvSpPr>
          <p:cNvPr id="29" name="TextBox 29"/>
          <p:cNvSpPr txBox="1"/>
          <p:nvPr/>
        </p:nvSpPr>
        <p:spPr>
          <a:xfrm>
            <a:off x="13639218" y="7561793"/>
            <a:ext cx="2601971" cy="948511"/>
          </a:xfrm>
          <a:prstGeom prst="rect">
            <a:avLst/>
          </a:prstGeom>
        </p:spPr>
        <p:txBody>
          <a:bodyPr lIns="0" tIns="0" rIns="0" bIns="0" rtlCol="0" anchor="t">
            <a:spAutoFit/>
          </a:bodyPr>
          <a:lstStyle/>
          <a:p>
            <a:pPr algn="ctr">
              <a:lnSpc>
                <a:spcPts val="3780"/>
              </a:lnSpc>
            </a:pPr>
            <a:r>
              <a:rPr lang="en-US" sz="2700">
                <a:solidFill>
                  <a:srgbClr val="0F3256"/>
                </a:solidFill>
                <a:latin typeface="Roboto"/>
              </a:rPr>
              <a:t>Informasi non trivial</a:t>
            </a:r>
          </a:p>
        </p:txBody>
      </p:sp>
      <p:pic>
        <p:nvPicPr>
          <p:cNvPr id="30" name="Picture 30"/>
          <p:cNvPicPr>
            <a:picLocks noChangeAspect="1"/>
          </p:cNvPicPr>
          <p:nvPr/>
        </p:nvPicPr>
        <p:blipFill>
          <a:blip r:embed="rId3"/>
          <a:srcRect/>
          <a:stretch>
            <a:fillRect/>
          </a:stretch>
        </p:blipFill>
        <p:spPr>
          <a:xfrm>
            <a:off x="0" y="8784580"/>
            <a:ext cx="1546616" cy="1544683"/>
          </a:xfrm>
          <a:prstGeom prst="rect">
            <a:avLst/>
          </a:prstGeom>
        </p:spPr>
      </p:pic>
      <p:sp>
        <p:nvSpPr>
          <p:cNvPr id="31" name="TextBox 31"/>
          <p:cNvSpPr txBox="1"/>
          <p:nvPr/>
        </p:nvSpPr>
        <p:spPr>
          <a:xfrm>
            <a:off x="395731" y="9065525"/>
            <a:ext cx="755154" cy="887690"/>
          </a:xfrm>
          <a:prstGeom prst="rect">
            <a:avLst/>
          </a:prstGeom>
        </p:spPr>
        <p:txBody>
          <a:bodyPr lIns="0" tIns="0" rIns="0" bIns="0" rtlCol="0" anchor="t">
            <a:spAutoFit/>
          </a:bodyPr>
          <a:lstStyle/>
          <a:p>
            <a:pPr algn="ctr">
              <a:lnSpc>
                <a:spcPts val="7279"/>
              </a:lnSpc>
            </a:pPr>
            <a:r>
              <a:rPr lang="en-US" sz="4800" dirty="0">
                <a:solidFill>
                  <a:srgbClr val="0F3256"/>
                </a:solidFill>
                <a:latin typeface="Open Sans"/>
              </a:rPr>
              <a:t>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1747</Words>
  <Application>Microsoft Office PowerPoint</Application>
  <PresentationFormat>Custom</PresentationFormat>
  <Paragraphs>271</Paragraphs>
  <Slides>22</Slides>
  <Notes>15</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22</vt:i4>
      </vt:variant>
    </vt:vector>
  </HeadingPairs>
  <TitlesOfParts>
    <vt:vector size="42" baseType="lpstr">
      <vt:lpstr>Roboto</vt:lpstr>
      <vt:lpstr>Roboto Bold</vt:lpstr>
      <vt:lpstr>Alata</vt:lpstr>
      <vt:lpstr>Montserrat</vt:lpstr>
      <vt:lpstr>Calibri</vt:lpstr>
      <vt:lpstr>Arial</vt:lpstr>
      <vt:lpstr>Bayan Thin Bold</vt:lpstr>
      <vt:lpstr>Roboto Italics</vt:lpstr>
      <vt:lpstr>Bayan Thin</vt:lpstr>
      <vt:lpstr>Cerebri</vt:lpstr>
      <vt:lpstr>Acherus Grotesque</vt:lpstr>
      <vt:lpstr>Open Sans Light</vt:lpstr>
      <vt:lpstr>Bayan Bold Bold</vt:lpstr>
      <vt:lpstr>Open Sans</vt:lpstr>
      <vt:lpstr>Code Pro</vt:lpstr>
      <vt:lpstr>Montserrat Bold</vt:lpstr>
      <vt:lpstr>Bayan Bold</vt:lpstr>
      <vt:lpstr>Open Sans Light Italics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Pine</dc:title>
  <cp:lastModifiedBy>Cisa Carisa</cp:lastModifiedBy>
  <cp:revision>5</cp:revision>
  <dcterms:created xsi:type="dcterms:W3CDTF">2006-08-16T00:00:00Z</dcterms:created>
  <dcterms:modified xsi:type="dcterms:W3CDTF">2021-12-18T13:52:17Z</dcterms:modified>
  <dc:identifier>DAEwVwkp9RA</dc:identifier>
</cp:coreProperties>
</file>